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4"/>
  </p:sldMasterIdLst>
  <p:notesMasterIdLst>
    <p:notesMasterId r:id="rId23"/>
  </p:notesMasterIdLst>
  <p:handoutMasterIdLst>
    <p:handoutMasterId r:id="rId24"/>
  </p:handoutMasterIdLst>
  <p:sldIdLst>
    <p:sldId id="422" r:id="rId5"/>
    <p:sldId id="423" r:id="rId6"/>
    <p:sldId id="424" r:id="rId7"/>
    <p:sldId id="428" r:id="rId8"/>
    <p:sldId id="429" r:id="rId9"/>
    <p:sldId id="427" r:id="rId10"/>
    <p:sldId id="430" r:id="rId11"/>
    <p:sldId id="431" r:id="rId12"/>
    <p:sldId id="425" r:id="rId13"/>
    <p:sldId id="419" r:id="rId14"/>
    <p:sldId id="432" r:id="rId15"/>
    <p:sldId id="433" r:id="rId16"/>
    <p:sldId id="434" r:id="rId17"/>
    <p:sldId id="420" r:id="rId18"/>
    <p:sldId id="421" r:id="rId19"/>
    <p:sldId id="426" r:id="rId20"/>
    <p:sldId id="416" r:id="rId21"/>
    <p:sldId id="417" r:id="rId22"/>
  </p:sldIdLst>
  <p:sldSz cx="9144000" cy="5143500" type="screen16x9"/>
  <p:notesSz cx="6881813" cy="92964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8" autoAdjust="0"/>
    <p:restoredTop sz="87621" autoAdjust="0"/>
  </p:normalViewPr>
  <p:slideViewPr>
    <p:cSldViewPr>
      <p:cViewPr varScale="1">
        <p:scale>
          <a:sx n="118" d="100"/>
          <a:sy n="118" d="100"/>
        </p:scale>
        <p:origin x="558" y="126"/>
      </p:cViewPr>
      <p:guideLst>
        <p:guide orient="horz" pos="162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898102" y="0"/>
            <a:ext cx="2982119" cy="464820"/>
          </a:xfrm>
          <a:prstGeom prst="rect">
            <a:avLst/>
          </a:prstGeom>
        </p:spPr>
        <p:txBody>
          <a:bodyPr vert="horz" lIns="93177" tIns="46589" rIns="93177" bIns="46589" rtlCol="0"/>
          <a:lstStyle>
            <a:lvl1pPr algn="r">
              <a:defRPr sz="1200"/>
            </a:lvl1pPr>
          </a:lstStyle>
          <a:p>
            <a:fld id="{51547014-7546-41F1-BED3-FC75912AD87D}" type="datetimeFigureOut">
              <a:rPr lang="en-US" smtClean="0"/>
              <a:t>1/10/2021</a:t>
            </a:fld>
            <a:endParaRPr lang="en-US" dirty="0"/>
          </a:p>
        </p:txBody>
      </p:sp>
      <p:sp>
        <p:nvSpPr>
          <p:cNvPr id="4" name="Footer Placeholder 3"/>
          <p:cNvSpPr>
            <a:spLocks noGrp="1"/>
          </p:cNvSpPr>
          <p:nvPr>
            <p:ph type="ftr" sz="quarter" idx="2"/>
          </p:nvPr>
        </p:nvSpPr>
        <p:spPr>
          <a:xfrm>
            <a:off x="0" y="8829967"/>
            <a:ext cx="2982119"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3177" tIns="46589" rIns="93177" bIns="46589" rtlCol="0" anchor="b"/>
          <a:lstStyle>
            <a:lvl1pPr algn="r">
              <a:defRPr sz="1200"/>
            </a:lvl1pPr>
          </a:lstStyle>
          <a:p>
            <a:fld id="{0C8F08DD-C2A5-4568-83C7-3596BAF3CCC7}" type="slidenum">
              <a:rPr lang="en-US" smtClean="0"/>
              <a:t>‹#›</a:t>
            </a:fld>
            <a:endParaRPr lang="en-US" dirty="0"/>
          </a:p>
        </p:txBody>
      </p:sp>
    </p:spTree>
    <p:extLst>
      <p:ext uri="{BB962C8B-B14F-4D97-AF65-F5344CB8AC3E}">
        <p14:creationId xmlns:p14="http://schemas.microsoft.com/office/powerpoint/2010/main" val="31598325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extLst/>
          </a:lstStyle>
          <a:p>
            <a:endParaRPr lang="en-US" dirty="0"/>
          </a:p>
        </p:txBody>
      </p:sp>
      <p:sp>
        <p:nvSpPr>
          <p:cNvPr id="3" name="Date Placeholder 2"/>
          <p:cNvSpPr>
            <a:spLocks noGrp="1"/>
          </p:cNvSpPr>
          <p:nvPr>
            <p:ph type="dt" idx="1"/>
          </p:nvPr>
        </p:nvSpPr>
        <p:spPr>
          <a:xfrm>
            <a:off x="3898102" y="0"/>
            <a:ext cx="2982119" cy="464820"/>
          </a:xfrm>
          <a:prstGeom prst="rect">
            <a:avLst/>
          </a:prstGeom>
        </p:spPr>
        <p:txBody>
          <a:bodyPr vert="horz" lIns="93177" tIns="46589" rIns="93177" bIns="46589" rtlCol="0"/>
          <a:lstStyle>
            <a:lvl1pPr algn="r">
              <a:defRPr sz="1200"/>
            </a:lvl1pPr>
            <a:extLst/>
          </a:lstStyle>
          <a:p>
            <a:fld id="{A8ADFD5B-A66C-449C-B6E8-FB716D07777D}" type="datetimeFigureOut">
              <a:rPr lang="en-US" smtClean="0"/>
              <a:pPr/>
              <a:t>1/10/2021</a:t>
            </a:fld>
            <a:endParaRPr lang="en-US" dirty="0"/>
          </a:p>
        </p:txBody>
      </p:sp>
      <p:sp>
        <p:nvSpPr>
          <p:cNvPr id="4" name="Slide Image Placeholder 3"/>
          <p:cNvSpPr>
            <a:spLocks noGrp="1" noRot="1" noChangeAspect="1"/>
          </p:cNvSpPr>
          <p:nvPr>
            <p:ph type="sldImg" idx="2"/>
          </p:nvPr>
        </p:nvSpPr>
        <p:spPr>
          <a:xfrm>
            <a:off x="342900" y="696913"/>
            <a:ext cx="6196013"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4820"/>
          </a:xfrm>
          <a:prstGeom prst="rect">
            <a:avLst/>
          </a:prstGeom>
        </p:spPr>
        <p:txBody>
          <a:bodyPr vert="horz" lIns="93177" tIns="46589" rIns="93177" bIns="46589" rtlCol="0" anchor="b"/>
          <a:lstStyle>
            <a:lvl1pPr algn="l">
              <a:defRPr sz="1200"/>
            </a:lvl1pPr>
            <a:extLst/>
          </a:lstStyle>
          <a:p>
            <a:endParaRPr lang="en-US"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3177" tIns="46589" rIns="93177" bIns="46589" rtlCol="0" anchor="b"/>
          <a:lstStyle>
            <a:lvl1pPr algn="r">
              <a:defRPr sz="1200"/>
            </a:lvl1pPr>
            <a:extLst/>
          </a:lstStyle>
          <a:p>
            <a:fld id="{CA5D3BF3-D352-46FC-8343-31F56E6730EA}" type="slidenum">
              <a:rPr lang="en-US" smtClean="0"/>
              <a:pPr/>
              <a:t>‹#›</a:t>
            </a:fld>
            <a:endParaRPr lang="en-US" dirty="0"/>
          </a:p>
        </p:txBody>
      </p:sp>
    </p:spTree>
    <p:extLst>
      <p:ext uri="{BB962C8B-B14F-4D97-AF65-F5344CB8AC3E}">
        <p14:creationId xmlns:p14="http://schemas.microsoft.com/office/powerpoint/2010/main" val="33252956"/>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Subtitle 8"/>
          <p:cNvSpPr>
            <a:spLocks noGrp="1"/>
          </p:cNvSpPr>
          <p:nvPr>
            <p:ph type="subTitle" idx="1"/>
          </p:nvPr>
        </p:nvSpPr>
        <p:spPr>
          <a:xfrm>
            <a:off x="2362200" y="4537528"/>
            <a:ext cx="6515100" cy="514350"/>
          </a:xfrm>
        </p:spPr>
        <p:txBody>
          <a:bodyPr anchor="ctr"/>
          <a:lstStyle>
            <a:lvl1pPr marL="0" indent="0" algn="l">
              <a:buNone/>
              <a:defRPr sz="28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endParaRPr lang="en-US" dirty="0"/>
          </a:p>
        </p:txBody>
      </p:sp>
      <p:sp>
        <p:nvSpPr>
          <p:cNvPr id="28" name="Date Placeholder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extLst/>
          </a:lstStyle>
          <a:p>
            <a:pPr algn="ctr"/>
            <a:fld id="{166A7F54-219B-463F-B7B8-98AF1EDC6548}" type="datetime1">
              <a:rPr lang="en-US" smtClean="0">
                <a:solidFill>
                  <a:srgbClr val="FFFFFF"/>
                </a:solidFill>
              </a:rPr>
              <a:t>1/11/2021</a:t>
            </a:fld>
            <a:endParaRPr lang="en-US" sz="2000" dirty="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a:defRPr>
                <a:solidFill>
                  <a:schemeClr val="tx2"/>
                </a:solidFill>
              </a:defRPr>
            </a:lvl1pPr>
            <a:extLst/>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a:defRPr>
                <a:solidFill>
                  <a:schemeClr val="tx2"/>
                </a:solidFill>
              </a:defRPr>
            </a:lvl1pPr>
            <a:extLst/>
          </a:lstStyle>
          <a:p>
            <a:fld id="{8F82E0A0-C266-4798-8C8F-B9F91E9DA37E}" type="slidenum">
              <a:rPr lang="en-US" smtClean="0">
                <a:solidFill>
                  <a:schemeClr val="tx2"/>
                </a:solidFill>
              </a:rPr>
              <a:pPr/>
              <a:t>‹#›</a:t>
            </a:fld>
            <a:endParaRPr lang="en-US" dirty="0">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a:defRPr cap="all" baseline="0"/>
            </a:lvl1pPr>
            <a:extLst/>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a:t>Click to edit Master title style</a:t>
            </a:r>
            <a:endParaRPr lang="en-US" dirty="0"/>
          </a:p>
        </p:txBody>
      </p:sp>
      <p:sp>
        <p:nvSpPr>
          <p:cNvPr id="3" name="Rectangle 2"/>
          <p:cNvSpPr>
            <a:spLocks noGrp="1"/>
          </p:cNvSpPr>
          <p:nvPr>
            <p:ph type="dt" sz="half" idx="10"/>
          </p:nvPr>
        </p:nvSpPr>
        <p:spPr/>
        <p:txBody>
          <a:bodyPr/>
          <a:lstStyle/>
          <a:p>
            <a:fld id="{56F54499-90E5-43E6-9CD3-2AB60CF40C37}" type="datetime1">
              <a:rPr lang="en-US" smtClean="0"/>
              <a:t>1/11/2021</a:t>
            </a:fld>
            <a:endParaRPr lang="en-US" dirty="0"/>
          </a:p>
        </p:txBody>
      </p:sp>
      <p:sp>
        <p:nvSpPr>
          <p:cNvPr id="4" name="Rectangle 3"/>
          <p:cNvSpPr>
            <a:spLocks noGrp="1"/>
          </p:cNvSpPr>
          <p:nvPr>
            <p:ph type="ftr" sz="quarter" idx="11"/>
          </p:nvPr>
        </p:nvSpPr>
        <p:spPr/>
        <p:txBody>
          <a:bodyPr/>
          <a:lstStyle/>
          <a:p>
            <a:endParaRPr lang="en-US" dirty="0"/>
          </a:p>
        </p:txBody>
      </p:sp>
      <p:sp>
        <p:nvSpPr>
          <p:cNvPr id="5" name="Rectangle 4"/>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dirty="0"/>
          </a:p>
        </p:txBody>
      </p:sp>
      <p:sp>
        <p:nvSpPr>
          <p:cNvPr id="7" name="Rectangle 6"/>
          <p:cNvSpPr>
            <a:spLocks noGrp="1"/>
          </p:cNvSpPr>
          <p:nvPr>
            <p:ph sz="quarter" idx="13"/>
          </p:nvPr>
        </p:nvSpPr>
        <p:spPr>
          <a:xfrm>
            <a:off x="609600" y="1352550"/>
            <a:ext cx="8153400" cy="3276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hasCustomPrompt="1"/>
          </p:nvPr>
        </p:nvSpPr>
        <p:spPr>
          <a:xfrm>
            <a:off x="1371600" y="1200150"/>
            <a:ext cx="7620000" cy="742950"/>
          </a:xfrm>
        </p:spPr>
        <p:txBody>
          <a:bodyPr/>
          <a:lstStyle>
            <a:lvl1pPr algn="l">
              <a:buNone/>
              <a:defRPr sz="4400" b="0" cap="none">
                <a:solidFill>
                  <a:srgbClr val="FFFFFF"/>
                </a:solidFill>
              </a:defRPr>
            </a:lvl1pPr>
            <a:extLst/>
          </a:lstStyle>
          <a:p>
            <a:r>
              <a:rPr lang="en-US" dirty="0"/>
              <a:t>Click to edit master title style</a:t>
            </a:r>
          </a:p>
        </p:txBody>
      </p:sp>
      <p:sp>
        <p:nvSpPr>
          <p:cNvPr id="12" name="Date Placeholder 11"/>
          <p:cNvSpPr>
            <a:spLocks noGrp="1"/>
          </p:cNvSpPr>
          <p:nvPr>
            <p:ph type="dt" sz="half" idx="10"/>
          </p:nvPr>
        </p:nvSpPr>
        <p:spPr/>
        <p:txBody>
          <a:bodyPr/>
          <a:lstStyle/>
          <a:p>
            <a:fld id="{030BD248-A642-4979-9481-485B9C7FDF54}" type="datetime1">
              <a:rPr lang="en-US" smtClean="0"/>
              <a:t>1/11/2021</a:t>
            </a:fld>
            <a:endParaRPr lang="en-US" dirty="0"/>
          </a:p>
        </p:txBody>
      </p:sp>
      <p:sp>
        <p:nvSpPr>
          <p:cNvPr id="13" name="Slide Number Placeholder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extLst/>
          </a:lstStyle>
          <a:p>
            <a:pPr algn="ctr"/>
            <a:fld id="{8F82E0A0-C266-4798-8C8F-B9F91E9DA37E}" type="slidenum">
              <a:rPr lang="en-US" sz="2400" b="1" smtClean="0">
                <a:solidFill>
                  <a:srgbClr val="FFFFFF"/>
                </a:solidFill>
              </a:rPr>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8"/>
          <p:cNvSpPr>
            <a:spLocks noGrp="1"/>
          </p:cNvSpPr>
          <p:nvPr>
            <p:ph sz="quarter" idx="13"/>
          </p:nvPr>
        </p:nvSpPr>
        <p:spPr>
          <a:xfrm>
            <a:off x="609600" y="1352551"/>
            <a:ext cx="3886200" cy="3268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844901" y="1352549"/>
            <a:ext cx="3886200" cy="3268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5"/>
          </p:nvPr>
        </p:nvSpPr>
        <p:spPr/>
        <p:txBody>
          <a:bodyPr rtlCol="0"/>
          <a:lstStyle/>
          <a:p>
            <a:fld id="{2AE5C146-C71D-4485-83B1-2D2C45051C8A}" type="datetime1">
              <a:rPr lang="en-US" smtClean="0"/>
              <a:t>1/11/2021</a:t>
            </a:fld>
            <a:endParaRPr lang="en-US" dirty="0"/>
          </a:p>
        </p:txBody>
      </p:sp>
      <p:sp>
        <p:nvSpPr>
          <p:cNvPr id="10" name="Slide Number Placeholder 9"/>
          <p:cNvSpPr>
            <a:spLocks noGrp="1"/>
          </p:cNvSpPr>
          <p:nvPr>
            <p:ph type="sldNum" sz="quarter" idx="16"/>
          </p:nvPr>
        </p:nvSpPr>
        <p:spPr/>
        <p:txBody>
          <a:bodyPr rtlCol="0"/>
          <a:lstStyle/>
          <a:p>
            <a:pPr algn="ctr"/>
            <a:fld id="{8F82E0A0-C266-4798-8C8F-B9F91E9DA37E}" type="slidenum">
              <a:rPr lang="en-US" sz="1400" b="1" smtClean="0">
                <a:solidFill>
                  <a:srgbClr val="FFFFFF"/>
                </a:solidFill>
              </a:rPr>
              <a:pPr algn="ct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a:defRPr/>
            </a:lvl1pPr>
            <a:extLst/>
          </a:lstStyle>
          <a:p>
            <a:r>
              <a:rPr lang="en-US"/>
              <a:t>Click to edit Master title style</a:t>
            </a:r>
            <a:endParaRPr lang="en-US" dirty="0"/>
          </a:p>
        </p:txBody>
      </p:sp>
      <p:sp>
        <p:nvSpPr>
          <p:cNvPr id="11" name="Content Placeholder 10"/>
          <p:cNvSpPr>
            <a:spLocks noGrp="1"/>
          </p:cNvSpPr>
          <p:nvPr>
            <p:ph sz="quarter" idx="13"/>
          </p:nvPr>
        </p:nvSpPr>
        <p:spPr>
          <a:xfrm>
            <a:off x="609600" y="1919818"/>
            <a:ext cx="3886200" cy="2628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919818"/>
            <a:ext cx="3886200" cy="2628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p:cNvSpPr>
            <a:spLocks noGrp="1"/>
          </p:cNvSpPr>
          <p:nvPr>
            <p:ph type="dt" sz="half" idx="15"/>
          </p:nvPr>
        </p:nvSpPr>
        <p:spPr/>
        <p:txBody>
          <a:bodyPr rtlCol="0"/>
          <a:lstStyle/>
          <a:p>
            <a:fld id="{2182819D-12EE-4546-BD4C-75B9AD5130C3}" type="datetime1">
              <a:rPr lang="en-US" smtClean="0"/>
              <a:t>1/11/2021</a:t>
            </a:fld>
            <a:endParaRPr lang="en-US" dirty="0"/>
          </a:p>
        </p:txBody>
      </p:sp>
      <p:sp>
        <p:nvSpPr>
          <p:cNvPr id="12" name="Slide Number Placeholder 11"/>
          <p:cNvSpPr>
            <a:spLocks noGrp="1"/>
          </p:cNvSpPr>
          <p:nvPr>
            <p:ph type="sldNum" sz="quarter" idx="16"/>
          </p:nvPr>
        </p:nvSpPr>
        <p:spPr/>
        <p:txBody>
          <a:bodyPr rtlCol="0"/>
          <a:lstStyle/>
          <a:p>
            <a:pPr algn="ctr"/>
            <a:fld id="{8F82E0A0-C266-4798-8C8F-B9F91E9DA37E}" type="slidenum">
              <a:rPr lang="en-US" sz="1400" b="1" smtClean="0">
                <a:solidFill>
                  <a:srgbClr val="FFFFFF"/>
                </a:solidFill>
              </a:rPr>
              <a:pPr algn="ct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a:buFontTx/>
              <a:buNone/>
              <a:defRPr sz="2000" b="1">
                <a:solidFill>
                  <a:srgbClr val="FFFFFF"/>
                </a:solidFill>
              </a:defRPr>
            </a:lvl1pPr>
            <a:extLst/>
          </a:lstStyle>
          <a:p>
            <a:pPr lvl="0"/>
            <a:r>
              <a:rPr lang="en-US"/>
              <a:t>Click to edit Master text styles</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a:buFontTx/>
              <a:buNone/>
              <a:defRPr sz="2000" b="1">
                <a:solidFill>
                  <a:srgbClr val="FFFFFF"/>
                </a:solidFill>
              </a:defRPr>
            </a:lvl1pPr>
            <a:extLst/>
          </a:lstStyle>
          <a:p>
            <a:pPr lvl="0"/>
            <a:r>
              <a:rPr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02079C-28A9-4DC0-9FE3-362915B5DA52}" type="datetime1">
              <a:rPr lang="en-US" smtClean="0"/>
              <a:t>1/11/2021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2E7D24-1FA7-49FA-BDD0-844600C473E3}" type="datetime1">
              <a:rPr lang="en-US" smtClean="0"/>
              <a:t>1/11/2021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extLst/>
          </a:lstStyle>
          <a:p>
            <a:fld id="{A3F7CB7D-F184-43C7-B6FD-03D728E1BBFF}" type="slidenum">
              <a:rPr lang="en-US" smtClean="0">
                <a:solidFill>
                  <a:schemeClr val="tx2"/>
                </a:solidFill>
              </a:rPr>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a:buNone/>
              <a:defRPr sz="4200" b="0"/>
            </a:lvl1pPr>
            <a:extLst/>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820A932B-6B68-4507-A92B-97EA652003B1}" type="datetime1">
              <a:rPr lang="en-US" smtClean="0"/>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a:t>
            </a:fld>
            <a:endParaRPr lang="en-US" dirty="0">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9" name="Content Placeholder 8"/>
          <p:cNvSpPr>
            <a:spLocks noGrp="1"/>
          </p:cNvSpPr>
          <p:nvPr>
            <p:ph sz="quarter" idx="13"/>
          </p:nvPr>
        </p:nvSpPr>
        <p:spPr>
          <a:xfrm>
            <a:off x="2362200" y="1428750"/>
            <a:ext cx="64008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a:buNone/>
              <a:defRPr sz="3200"/>
            </a:lvl1pPr>
            <a:extLst/>
          </a:lstStyle>
          <a:p>
            <a:r>
              <a:rPr lang="en-US" dirty="0"/>
              <a:t>Drag picture to placeholder or click icon to add</a:t>
            </a:r>
          </a:p>
        </p:txBody>
      </p:sp>
      <p:sp>
        <p:nvSpPr>
          <p:cNvPr id="4" name="Text Placeholder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extLst/>
          </a:lstStyle>
          <a:p>
            <a:pPr lvl="0"/>
            <a:r>
              <a:rPr lang="en-US"/>
              <a:t>Click to edit Master text styles</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1600200" y="3543300"/>
            <a:ext cx="7315200" cy="457200"/>
          </a:xfrm>
        </p:spPr>
        <p:txBody>
          <a:bodyPr anchor="ctr"/>
          <a:lstStyle>
            <a:lvl1pPr algn="l">
              <a:buNone/>
              <a:defRPr sz="2800" b="0">
                <a:solidFill>
                  <a:srgbClr val="FFFFFF"/>
                </a:solidFill>
              </a:defRPr>
            </a:lvl1pPr>
            <a:extLst/>
          </a:lstStyle>
          <a:p>
            <a:r>
              <a:rPr lang="en-US"/>
              <a:t>Click to edit Master title style</a:t>
            </a:r>
            <a:endParaRPr lang="en-US" dirty="0"/>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2" name="Date Placeholder 11"/>
          <p:cNvSpPr>
            <a:spLocks noGrp="1"/>
          </p:cNvSpPr>
          <p:nvPr>
            <p:ph type="dt" sz="half" idx="10"/>
          </p:nvPr>
        </p:nvSpPr>
        <p:spPr>
          <a:xfrm>
            <a:off x="6248400" y="4686300"/>
            <a:ext cx="2667000" cy="273844"/>
          </a:xfrm>
        </p:spPr>
        <p:txBody>
          <a:bodyPr rtlCol="0"/>
          <a:lstStyle/>
          <a:p>
            <a:fld id="{1712E5C6-8290-4A1D-823D-2360ED33E918}" type="datetime1">
              <a:rPr lang="en-US" smtClean="0"/>
              <a:t>1/11/2021</a:t>
            </a:fld>
            <a:endParaRPr lang="en-US" dirty="0"/>
          </a:p>
        </p:txBody>
      </p:sp>
      <p:sp>
        <p:nvSpPr>
          <p:cNvPr id="13" name="Slide Number Placeholder 12"/>
          <p:cNvSpPr>
            <a:spLocks noGrp="1"/>
          </p:cNvSpPr>
          <p:nvPr>
            <p:ph type="sldNum" sz="quarter" idx="11"/>
          </p:nvPr>
        </p:nvSpPr>
        <p:spPr>
          <a:xfrm>
            <a:off x="0" y="3500437"/>
            <a:ext cx="1447800" cy="497684"/>
          </a:xfrm>
        </p:spPr>
        <p:txBody>
          <a:bodyPr rtlCol="0"/>
          <a:lstStyle>
            <a:lvl1pPr>
              <a:defRPr sz="2800"/>
            </a:lvl1pPr>
            <a:extLst/>
          </a:lstStyle>
          <a:p>
            <a:pPr algn="ctr"/>
            <a:fld id="{8F82E0A0-C266-4798-8C8F-B9F91E9DA37E}" type="slidenum">
              <a:rPr lang="en-US" sz="2800" b="1" smtClean="0">
                <a:solidFill>
                  <a:srgbClr val="FFFFFF"/>
                </a:solidFill>
              </a:rPr>
              <a:pPr algn="ctr"/>
              <a:t>‹#›</a:t>
            </a:fld>
            <a:endParaRPr lang="en-US" sz="2800" dirty="0"/>
          </a:p>
        </p:txBody>
      </p:sp>
      <p:sp>
        <p:nvSpPr>
          <p:cNvPr id="14" name="Footer Placeholder 13"/>
          <p:cNvSpPr>
            <a:spLocks noGrp="1"/>
          </p:cNvSpPr>
          <p:nvPr>
            <p:ph type="ftr" sz="quarter" idx="12"/>
          </p:nvPr>
        </p:nvSpPr>
        <p:spPr>
          <a:xfrm>
            <a:off x="1600200" y="4686155"/>
            <a:ext cx="4572000" cy="273844"/>
          </a:xfrm>
        </p:spPr>
        <p:txBody>
          <a:bodyPr rtlCol="0"/>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85000"/>
          </a:schemeClr>
        </a:solidFill>
        <a:effectLst/>
      </p:bgPr>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a:defRPr sz="1400">
                <a:solidFill>
                  <a:schemeClr val="tx2"/>
                </a:solidFill>
              </a:defRPr>
            </a:lvl1pPr>
            <a:extLst/>
          </a:lstStyle>
          <a:p>
            <a:fld id="{21A41E78-39DD-400D-9299-1EAE60183A5A}" type="datetime1">
              <a:rPr lang="en-US" smtClean="0"/>
              <a:t>1/11/2021</a:t>
            </a:fld>
            <a:endParaRPr lang="en-US" sz="1400" dirty="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a:defRPr sz="1400">
                <a:solidFill>
                  <a:schemeClr val="tx2"/>
                </a:solidFill>
              </a:defRPr>
            </a:lvl1pPr>
            <a:extLst/>
          </a:lstStyle>
          <a:p>
            <a:pPr algn="r"/>
            <a:endParaRPr lang="en-US" sz="1400" dirty="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a:defRPr sz="1400" b="1">
                <a:solidFill>
                  <a:srgbClr val="FFFFFF"/>
                </a:solidFill>
              </a:defRPr>
            </a:lvl1pPr>
            <a:extLst/>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l" rtl="0" eaLnBrk="1" latinLnBrk="0" hangingPunct="1">
        <a:spcBef>
          <a:spcPct val="0"/>
        </a:spcBef>
        <a:buNone/>
        <a:defRPr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www.cybernc.us/"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securityhub.usalearning.gov/index.html" TargetMode="External"/><Relationship Id="rId2" Type="http://schemas.openxmlformats.org/officeDocument/2006/relationships/hyperlink" Target="https://www.archives.gov/cui/registry/category-list"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458D7D3F-C599-4F0C-9557-C7804B5AC1C1}"/>
              </a:ext>
            </a:extLst>
          </p:cNvPr>
          <p:cNvSpPr>
            <a:spLocks noGrp="1"/>
          </p:cNvSpPr>
          <p:nvPr>
            <p:ph type="subTitle" idx="1"/>
          </p:nvPr>
        </p:nvSpPr>
        <p:spPr/>
        <p:txBody>
          <a:bodyPr>
            <a:normAutofit lnSpcReduction="10000"/>
          </a:bodyPr>
          <a:lstStyle/>
          <a:p>
            <a:pPr algn="just"/>
            <a:r>
              <a:rPr lang="en-US" dirty="0"/>
              <a:t>				13 January 2021</a:t>
            </a:r>
          </a:p>
        </p:txBody>
      </p:sp>
      <p:sp>
        <p:nvSpPr>
          <p:cNvPr id="3" name="Title 2">
            <a:extLst>
              <a:ext uri="{FF2B5EF4-FFF2-40B4-BE49-F238E27FC236}">
                <a16:creationId xmlns:a16="http://schemas.microsoft.com/office/drawing/2014/main" id="{69DA0E52-D820-48C7-8BEA-384EF48F7636}"/>
              </a:ext>
            </a:extLst>
          </p:cNvPr>
          <p:cNvSpPr>
            <a:spLocks noGrp="1"/>
          </p:cNvSpPr>
          <p:nvPr>
            <p:ph type="title"/>
          </p:nvPr>
        </p:nvSpPr>
        <p:spPr>
          <a:xfrm>
            <a:off x="152400" y="1352550"/>
            <a:ext cx="8991600" cy="2038350"/>
          </a:xfrm>
        </p:spPr>
        <p:txBody>
          <a:bodyPr>
            <a:normAutofit/>
          </a:bodyPr>
          <a:lstStyle/>
          <a:p>
            <a:r>
              <a:rPr lang="en-US" sz="3400" b="1" dirty="0"/>
              <a:t>North carolina military business center</a:t>
            </a:r>
            <a:br>
              <a:rPr lang="en-US" sz="3400" b="1" dirty="0"/>
            </a:br>
            <a:r>
              <a:rPr lang="en-US" sz="3400" b="1" dirty="0"/>
              <a:t>		cyberchat series – session 1</a:t>
            </a:r>
          </a:p>
        </p:txBody>
      </p:sp>
      <p:pic>
        <p:nvPicPr>
          <p:cNvPr id="4" name="Picture 3" descr="ncmbcvectorlogo.tif">
            <a:extLst>
              <a:ext uri="{FF2B5EF4-FFF2-40B4-BE49-F238E27FC236}">
                <a16:creationId xmlns:a16="http://schemas.microsoft.com/office/drawing/2014/main" id="{C2B8AE93-E52D-467A-B44F-8D3C464B30A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19050"/>
            <a:ext cx="1647749" cy="1158754"/>
          </a:xfrm>
          <a:prstGeom prst="rect">
            <a:avLst/>
          </a:prstGeom>
        </p:spPr>
      </p:pic>
      <p:sp>
        <p:nvSpPr>
          <p:cNvPr id="5" name="TextBox 4">
            <a:extLst>
              <a:ext uri="{FF2B5EF4-FFF2-40B4-BE49-F238E27FC236}">
                <a16:creationId xmlns:a16="http://schemas.microsoft.com/office/drawing/2014/main" id="{CE15ACB5-E6FD-41AE-A997-A6E61A2CA851}"/>
              </a:ext>
            </a:extLst>
          </p:cNvPr>
          <p:cNvSpPr txBox="1"/>
          <p:nvPr/>
        </p:nvSpPr>
        <p:spPr>
          <a:xfrm>
            <a:off x="152400" y="4610037"/>
            <a:ext cx="1981200" cy="369332"/>
          </a:xfrm>
          <a:prstGeom prst="rect">
            <a:avLst/>
          </a:prstGeom>
          <a:noFill/>
        </p:spPr>
        <p:txBody>
          <a:bodyPr wrap="square" rtlCol="0">
            <a:spAutoFit/>
          </a:bodyPr>
          <a:lstStyle/>
          <a:p>
            <a:r>
              <a:rPr lang="en-US" dirty="0"/>
              <a:t>www.cybernc.us</a:t>
            </a:r>
          </a:p>
        </p:txBody>
      </p:sp>
      <p:sp>
        <p:nvSpPr>
          <p:cNvPr id="6" name="TextBox 5">
            <a:extLst>
              <a:ext uri="{FF2B5EF4-FFF2-40B4-BE49-F238E27FC236}">
                <a16:creationId xmlns:a16="http://schemas.microsoft.com/office/drawing/2014/main" id="{0BF824D4-9453-4A1D-9CF5-89289017863A}"/>
              </a:ext>
            </a:extLst>
          </p:cNvPr>
          <p:cNvSpPr txBox="1"/>
          <p:nvPr/>
        </p:nvSpPr>
        <p:spPr>
          <a:xfrm>
            <a:off x="976274" y="4019550"/>
            <a:ext cx="8343900" cy="400110"/>
          </a:xfrm>
          <a:prstGeom prst="rect">
            <a:avLst/>
          </a:prstGeom>
          <a:noFill/>
        </p:spPr>
        <p:txBody>
          <a:bodyPr wrap="square" rtlCol="0">
            <a:spAutoFit/>
          </a:bodyPr>
          <a:lstStyle/>
          <a:p>
            <a:r>
              <a:rPr lang="en-US" sz="1000" b="1" i="1" cap="all" dirty="0">
                <a:solidFill>
                  <a:srgbClr val="000000"/>
                </a:solidFill>
                <a:ea typeface="+mj-ea"/>
                <a:cs typeface="+mj-cs"/>
              </a:rPr>
              <a:t>While this document is deemed a public record by North Carolina law, the NCMBC owns the copyright to this document.  With attribution to NCMBC, the NCMBC provides a non-exclusive, royalty-free, perpetual license to copy and distribute this document</a:t>
            </a:r>
            <a:endParaRPr lang="en-US" dirty="0"/>
          </a:p>
        </p:txBody>
      </p:sp>
    </p:spTree>
    <p:extLst>
      <p:ext uri="{BB962C8B-B14F-4D97-AF65-F5344CB8AC3E}">
        <p14:creationId xmlns:p14="http://schemas.microsoft.com/office/powerpoint/2010/main" val="4003020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07BBE-FDEB-4882-8DEC-4A8A024C6496}"/>
              </a:ext>
            </a:extLst>
          </p:cNvPr>
          <p:cNvSpPr>
            <a:spLocks noGrp="1"/>
          </p:cNvSpPr>
          <p:nvPr>
            <p:ph type="title"/>
          </p:nvPr>
        </p:nvSpPr>
        <p:spPr/>
        <p:txBody>
          <a:bodyPr>
            <a:normAutofit/>
          </a:bodyPr>
          <a:lstStyle/>
          <a:p>
            <a:r>
              <a:rPr lang="en-US" sz="4000" dirty="0"/>
              <a:t>Cybersecurity Regulations - Update</a:t>
            </a:r>
          </a:p>
        </p:txBody>
      </p:sp>
      <p:sp>
        <p:nvSpPr>
          <p:cNvPr id="3" name="TextBox 2">
            <a:extLst>
              <a:ext uri="{FF2B5EF4-FFF2-40B4-BE49-F238E27FC236}">
                <a16:creationId xmlns:a16="http://schemas.microsoft.com/office/drawing/2014/main" id="{948C95E1-0206-4D63-925B-0B907D6282E9}"/>
              </a:ext>
            </a:extLst>
          </p:cNvPr>
          <p:cNvSpPr txBox="1"/>
          <p:nvPr/>
        </p:nvSpPr>
        <p:spPr>
          <a:xfrm>
            <a:off x="609600" y="1504950"/>
            <a:ext cx="8077200" cy="3093154"/>
          </a:xfrm>
          <a:prstGeom prst="rect">
            <a:avLst/>
          </a:prstGeom>
          <a:noFill/>
        </p:spPr>
        <p:txBody>
          <a:bodyPr wrap="square" rtlCol="0">
            <a:spAutoFit/>
          </a:bodyPr>
          <a:lstStyle/>
          <a:p>
            <a:pPr marL="285750" indent="-285750">
              <a:buFont typeface="Arial" panose="020B0604020202020204" pitchFamily="34" charset="0"/>
              <a:buChar char="•"/>
            </a:pPr>
            <a:r>
              <a:rPr lang="en-US" sz="2000" dirty="0"/>
              <a:t>DFARS Interim Rule – 9/29/2020 – added 3 new DFARS clauses in addition to DFARS 252.204 -7012</a:t>
            </a:r>
          </a:p>
          <a:p>
            <a:endParaRPr lang="en-US" sz="1000" dirty="0"/>
          </a:p>
          <a:p>
            <a:pPr marL="800100" lvl="1" indent="-342900">
              <a:spcBef>
                <a:spcPts val="600"/>
              </a:spcBef>
              <a:buFont typeface="Courier New" panose="02070309020205020404" pitchFamily="49" charset="0"/>
              <a:buChar char="o"/>
            </a:pPr>
            <a:r>
              <a:rPr lang="en-US" sz="2000" dirty="0"/>
              <a:t> </a:t>
            </a:r>
            <a:r>
              <a:rPr lang="en-US" dirty="0"/>
              <a:t>252.204-7019 – added the DoD Assessment Methodology. Companies must now do a self-assessment to NIST 800-171 using the new methodology and upload the score to the Supplier Performance Risk System</a:t>
            </a:r>
          </a:p>
          <a:p>
            <a:pPr marL="800100" lvl="1" indent="-342900">
              <a:spcBef>
                <a:spcPts val="600"/>
              </a:spcBef>
              <a:buFont typeface="Courier New" panose="02070309020205020404" pitchFamily="49" charset="0"/>
              <a:buChar char="o"/>
            </a:pPr>
            <a:r>
              <a:rPr lang="en-US" dirty="0"/>
              <a:t>252.204-7020 – provision for DoD auditors to have access to company facilities if it is determined that an audit is needed</a:t>
            </a:r>
          </a:p>
          <a:p>
            <a:pPr marL="800100" lvl="1" indent="-342900">
              <a:spcBef>
                <a:spcPts val="600"/>
              </a:spcBef>
              <a:buFont typeface="Courier New" panose="02070309020205020404" pitchFamily="49" charset="0"/>
              <a:buChar char="o"/>
            </a:pPr>
            <a:r>
              <a:rPr lang="en-US" dirty="0"/>
              <a:t>252.204-7021 – CMMC</a:t>
            </a:r>
          </a:p>
          <a:p>
            <a:pPr marL="800100" lvl="1" indent="-342900">
              <a:buFont typeface="Courier New" panose="02070309020205020404" pitchFamily="49" charset="0"/>
              <a:buChar char="o"/>
            </a:pPr>
            <a:endParaRPr lang="en-US" sz="2000" dirty="0"/>
          </a:p>
        </p:txBody>
      </p:sp>
      <p:sp>
        <p:nvSpPr>
          <p:cNvPr id="8" name="Slide Number Placeholder 7">
            <a:extLst>
              <a:ext uri="{FF2B5EF4-FFF2-40B4-BE49-F238E27FC236}">
                <a16:creationId xmlns:a16="http://schemas.microsoft.com/office/drawing/2014/main" id="{119DE541-5398-4E2A-A46B-C5766FC1E93C}"/>
              </a:ext>
            </a:extLst>
          </p:cNvPr>
          <p:cNvSpPr>
            <a:spLocks noGrp="1"/>
          </p:cNvSpPr>
          <p:nvPr>
            <p:ph type="sldNum" sz="quarter" idx="12"/>
          </p:nvPr>
        </p:nvSpPr>
        <p:spPr/>
        <p:txBody>
          <a:bodyPr>
            <a:normAutofit fontScale="47500" lnSpcReduction="20000"/>
          </a:bodyPr>
          <a:lstStyle/>
          <a:p>
            <a:fld id="{A3F7CB7D-F184-43C7-B6FD-03D728E1BBFF}" type="slidenum">
              <a:rPr lang="en-US" smtClean="0">
                <a:solidFill>
                  <a:srgbClr val="FFFFFF"/>
                </a:solidFill>
              </a:rPr>
              <a:pPr/>
              <a:t>10</a:t>
            </a:fld>
            <a:endParaRPr lang="en-US" dirty="0">
              <a:solidFill>
                <a:srgbClr val="FFFFFF"/>
              </a:solidFill>
            </a:endParaRPr>
          </a:p>
        </p:txBody>
      </p:sp>
    </p:spTree>
    <p:extLst>
      <p:ext uri="{BB962C8B-B14F-4D97-AF65-F5344CB8AC3E}">
        <p14:creationId xmlns:p14="http://schemas.microsoft.com/office/powerpoint/2010/main" val="2449907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48206-0871-4B6C-B31D-17E7146E5905}"/>
              </a:ext>
            </a:extLst>
          </p:cNvPr>
          <p:cNvSpPr>
            <a:spLocks noGrp="1"/>
          </p:cNvSpPr>
          <p:nvPr>
            <p:ph type="title"/>
          </p:nvPr>
        </p:nvSpPr>
        <p:spPr/>
        <p:txBody>
          <a:bodyPr/>
          <a:lstStyle/>
          <a:p>
            <a:r>
              <a:rPr lang="en-US" dirty="0"/>
              <a:t>Begin With the End in Mind</a:t>
            </a:r>
          </a:p>
        </p:txBody>
      </p:sp>
      <p:sp>
        <p:nvSpPr>
          <p:cNvPr id="3" name="Slide Number Placeholder 2">
            <a:extLst>
              <a:ext uri="{FF2B5EF4-FFF2-40B4-BE49-F238E27FC236}">
                <a16:creationId xmlns:a16="http://schemas.microsoft.com/office/drawing/2014/main" id="{09512406-7EB8-4DA9-87BE-3B7DB749C1A3}"/>
              </a:ext>
            </a:extLst>
          </p:cNvPr>
          <p:cNvSpPr>
            <a:spLocks noGrp="1"/>
          </p:cNvSpPr>
          <p:nvPr>
            <p:ph type="sldNum" sz="quarter" idx="12"/>
          </p:nvPr>
        </p:nvSpPr>
        <p:spPr/>
        <p:txBody>
          <a:bodyPr>
            <a:normAutofit fontScale="47500" lnSpcReduction="20000"/>
          </a:bodyPr>
          <a:lstStyle/>
          <a:p>
            <a:fld id="{A3F7CB7D-F184-43C7-B6FD-03D728E1BBFF}" type="slidenum">
              <a:rPr lang="en-US" smtClean="0">
                <a:solidFill>
                  <a:srgbClr val="FFFFFF"/>
                </a:solidFill>
              </a:rPr>
              <a:pPr/>
              <a:t>11</a:t>
            </a:fld>
            <a:endParaRPr lang="en-US" dirty="0">
              <a:solidFill>
                <a:srgbClr val="FFFFFF"/>
              </a:solidFill>
            </a:endParaRPr>
          </a:p>
        </p:txBody>
      </p:sp>
      <p:sp>
        <p:nvSpPr>
          <p:cNvPr id="4" name="TextBox 3">
            <a:extLst>
              <a:ext uri="{FF2B5EF4-FFF2-40B4-BE49-F238E27FC236}">
                <a16:creationId xmlns:a16="http://schemas.microsoft.com/office/drawing/2014/main" id="{DDB8CE87-037E-4E3A-BBA3-AD0CED1841B9}"/>
              </a:ext>
            </a:extLst>
          </p:cNvPr>
          <p:cNvSpPr txBox="1"/>
          <p:nvPr/>
        </p:nvSpPr>
        <p:spPr>
          <a:xfrm>
            <a:off x="533400" y="1332071"/>
            <a:ext cx="8229600" cy="3508653"/>
          </a:xfrm>
          <a:prstGeom prst="rect">
            <a:avLst/>
          </a:prstGeom>
          <a:noFill/>
        </p:spPr>
        <p:txBody>
          <a:bodyPr wrap="square" rtlCol="0">
            <a:spAutoFit/>
          </a:bodyPr>
          <a:lstStyle/>
          <a:p>
            <a:r>
              <a:rPr lang="en-US" dirty="0"/>
              <a:t>What does an optimized cybersecurity program look like?</a:t>
            </a:r>
          </a:p>
          <a:p>
            <a:pPr marL="742950" lvl="1" indent="-285750">
              <a:buSzPct val="75000"/>
              <a:buFont typeface="Wingdings" panose="05000000000000000000" pitchFamily="2" charset="2"/>
              <a:buChar char="Ø"/>
            </a:pPr>
            <a:r>
              <a:rPr lang="en-US" sz="1700" dirty="0"/>
              <a:t>100% compliant</a:t>
            </a:r>
          </a:p>
          <a:p>
            <a:pPr marL="742950" lvl="1" indent="-285750">
              <a:buSzPct val="75000"/>
              <a:buFont typeface="Wingdings" panose="05000000000000000000" pitchFamily="2" charset="2"/>
              <a:buChar char="Ø"/>
            </a:pPr>
            <a:r>
              <a:rPr lang="en-US" sz="1700" dirty="0"/>
              <a:t>Developed around company  - vision, mission, risks,</a:t>
            </a:r>
          </a:p>
          <a:p>
            <a:pPr marL="742950" lvl="1" indent="-285750">
              <a:buSzPct val="75000"/>
              <a:buFont typeface="Wingdings" panose="05000000000000000000" pitchFamily="2" charset="2"/>
              <a:buChar char="Ø"/>
            </a:pPr>
            <a:r>
              <a:rPr lang="en-US" sz="1700" dirty="0"/>
              <a:t>Integrated into every department/function </a:t>
            </a:r>
          </a:p>
          <a:p>
            <a:pPr marL="1200150" lvl="2" indent="-285750">
              <a:buSzPct val="75000"/>
              <a:buFont typeface="Wingdings" panose="05000000000000000000" pitchFamily="2" charset="2"/>
              <a:buChar char="ü"/>
            </a:pPr>
            <a:r>
              <a:rPr lang="en-US" sz="1700" dirty="0"/>
              <a:t>C-Suite/top management – cybersecurity is foundational – considered when making decisions</a:t>
            </a:r>
          </a:p>
          <a:p>
            <a:pPr marL="1200150" lvl="2" indent="-285750">
              <a:buSzPct val="75000"/>
              <a:buFont typeface="Wingdings" panose="05000000000000000000" pitchFamily="2" charset="2"/>
              <a:buChar char="ü"/>
            </a:pPr>
            <a:r>
              <a:rPr lang="en-US" sz="1700" dirty="0"/>
              <a:t>Human Resources – Cybersecurity risks pertaining to employees considered, cybersecurity responsibilities in job postings, training during employee on-boarding, employee goals, employee evaluations. </a:t>
            </a:r>
          </a:p>
          <a:p>
            <a:pPr marL="1200150" lvl="2" indent="-285750">
              <a:buSzPct val="75000"/>
              <a:buFont typeface="Wingdings" panose="05000000000000000000" pitchFamily="2" charset="2"/>
              <a:buChar char="ü"/>
            </a:pPr>
            <a:r>
              <a:rPr lang="en-US" sz="1700" dirty="0"/>
              <a:t>Training – cybersecurity included in training programs.</a:t>
            </a:r>
          </a:p>
          <a:p>
            <a:pPr marL="1200150" lvl="2" indent="-285750">
              <a:buSzPct val="75000"/>
              <a:buFont typeface="Wingdings" panose="05000000000000000000" pitchFamily="2" charset="2"/>
              <a:buChar char="ü"/>
            </a:pPr>
            <a:r>
              <a:rPr lang="en-US" sz="1700" dirty="0"/>
              <a:t>IT – cybersecurity considered prior to changes in hardware, software, apps, etc. Can’t “inspect” cybersecurity into a system. It must be designed into the system.</a:t>
            </a:r>
          </a:p>
        </p:txBody>
      </p:sp>
    </p:spTree>
    <p:extLst>
      <p:ext uri="{BB962C8B-B14F-4D97-AF65-F5344CB8AC3E}">
        <p14:creationId xmlns:p14="http://schemas.microsoft.com/office/powerpoint/2010/main" val="2538088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EC515-16D4-403A-A023-D16C8C7164B5}"/>
              </a:ext>
            </a:extLst>
          </p:cNvPr>
          <p:cNvSpPr>
            <a:spLocks noGrp="1"/>
          </p:cNvSpPr>
          <p:nvPr>
            <p:ph type="title"/>
          </p:nvPr>
        </p:nvSpPr>
        <p:spPr/>
        <p:txBody>
          <a:bodyPr/>
          <a:lstStyle/>
          <a:p>
            <a:r>
              <a:rPr lang="en-US" dirty="0">
                <a:solidFill>
                  <a:srgbClr val="33313D"/>
                </a:solidFill>
              </a:rPr>
              <a:t>Begin With the End in Mind</a:t>
            </a:r>
            <a:endParaRPr lang="en-US" dirty="0"/>
          </a:p>
        </p:txBody>
      </p:sp>
      <p:sp>
        <p:nvSpPr>
          <p:cNvPr id="3" name="Slide Number Placeholder 2">
            <a:extLst>
              <a:ext uri="{FF2B5EF4-FFF2-40B4-BE49-F238E27FC236}">
                <a16:creationId xmlns:a16="http://schemas.microsoft.com/office/drawing/2014/main" id="{9463CCC8-C6FF-4B3A-A3DD-04A1E4C99A4A}"/>
              </a:ext>
            </a:extLst>
          </p:cNvPr>
          <p:cNvSpPr>
            <a:spLocks noGrp="1"/>
          </p:cNvSpPr>
          <p:nvPr>
            <p:ph type="sldNum" sz="quarter" idx="12"/>
          </p:nvPr>
        </p:nvSpPr>
        <p:spPr/>
        <p:txBody>
          <a:bodyPr>
            <a:normAutofit fontScale="47500" lnSpcReduction="20000"/>
          </a:bodyPr>
          <a:lstStyle/>
          <a:p>
            <a:fld id="{A3F7CB7D-F184-43C7-B6FD-03D728E1BBFF}" type="slidenum">
              <a:rPr lang="en-US" smtClean="0">
                <a:solidFill>
                  <a:srgbClr val="FFFFFF"/>
                </a:solidFill>
              </a:rPr>
              <a:pPr/>
              <a:t>12</a:t>
            </a:fld>
            <a:endParaRPr lang="en-US" dirty="0">
              <a:solidFill>
                <a:srgbClr val="FFFFFF"/>
              </a:solidFill>
            </a:endParaRPr>
          </a:p>
        </p:txBody>
      </p:sp>
      <p:sp>
        <p:nvSpPr>
          <p:cNvPr id="5" name="TextBox 4">
            <a:extLst>
              <a:ext uri="{FF2B5EF4-FFF2-40B4-BE49-F238E27FC236}">
                <a16:creationId xmlns:a16="http://schemas.microsoft.com/office/drawing/2014/main" id="{C9B31E69-8354-44C5-B5D3-461188B41C38}"/>
              </a:ext>
            </a:extLst>
          </p:cNvPr>
          <p:cNvSpPr txBox="1"/>
          <p:nvPr/>
        </p:nvSpPr>
        <p:spPr>
          <a:xfrm>
            <a:off x="533400" y="1428750"/>
            <a:ext cx="8153400" cy="3139321"/>
          </a:xfrm>
          <a:prstGeom prst="rect">
            <a:avLst/>
          </a:prstGeom>
          <a:noFill/>
        </p:spPr>
        <p:txBody>
          <a:bodyPr wrap="square" rtlCol="0">
            <a:spAutoFit/>
          </a:bodyPr>
          <a:lstStyle/>
          <a:p>
            <a:pPr marL="742950" lvl="1" indent="-285750">
              <a:buSzPct val="75000"/>
              <a:buFont typeface="Wingdings" panose="05000000000000000000" pitchFamily="2" charset="2"/>
              <a:buChar char="Ø"/>
            </a:pPr>
            <a:r>
              <a:rPr lang="en-US" dirty="0"/>
              <a:t>Employees – understand high-level cybersecurity regulation requirements, understand their responsibilities regarding cybersecurity, including reporting incidents and providing suggestions</a:t>
            </a:r>
          </a:p>
          <a:p>
            <a:pPr marL="742950" lvl="1" indent="-285750">
              <a:buSzPct val="75000"/>
              <a:buFont typeface="Wingdings" panose="05000000000000000000" pitchFamily="2" charset="2"/>
              <a:buChar char="Ø"/>
            </a:pPr>
            <a:r>
              <a:rPr lang="en-US" dirty="0"/>
              <a:t>Subs/suppliers – </a:t>
            </a:r>
            <a:r>
              <a:rPr lang="en-US" b="1" i="1" dirty="0"/>
              <a:t>appropriate</a:t>
            </a:r>
            <a:r>
              <a:rPr lang="en-US" dirty="0"/>
              <a:t> cybersecurity regulations flowed down via contracts. Work with subs/suppliers on compliance issues</a:t>
            </a:r>
          </a:p>
          <a:p>
            <a:pPr marL="742950" lvl="1" indent="-285750">
              <a:buSzPct val="75000"/>
              <a:buFont typeface="Wingdings" panose="05000000000000000000" pitchFamily="2" charset="2"/>
              <a:buChar char="Ø"/>
            </a:pPr>
            <a:r>
              <a:rPr lang="en-US" dirty="0"/>
              <a:t>Engaging in continuous improvement – establishing and collecting metrics, regular reviews of the system for what works and what doesn’t, why it doesn’t work – root cause analysis, options to fix the problems, etc.</a:t>
            </a:r>
          </a:p>
          <a:p>
            <a:pPr marL="742950" lvl="1" indent="-285750">
              <a:buSzPct val="75000"/>
              <a:buFont typeface="Wingdings" panose="05000000000000000000" pitchFamily="2" charset="2"/>
              <a:buChar char="Ø"/>
            </a:pPr>
            <a:r>
              <a:rPr lang="en-US" dirty="0"/>
              <a:t>Staying up to date on the latest services, products, breaches, etc.</a:t>
            </a:r>
          </a:p>
          <a:p>
            <a:pPr marL="742950" lvl="1" indent="-285750">
              <a:buSzPct val="75000"/>
              <a:buFont typeface="Wingdings" panose="05000000000000000000" pitchFamily="2" charset="2"/>
              <a:buChar char="Ø"/>
            </a:pPr>
            <a:r>
              <a:rPr lang="en-US" dirty="0"/>
              <a:t>Managing configuration of elements of the system</a:t>
            </a:r>
          </a:p>
          <a:p>
            <a:pPr marL="742950" lvl="1" indent="-285750">
              <a:buSzPct val="75000"/>
              <a:buFont typeface="Wingdings" panose="05000000000000000000" pitchFamily="2" charset="2"/>
              <a:buChar char="Ø"/>
            </a:pPr>
            <a:endParaRPr lang="en-US" dirty="0"/>
          </a:p>
        </p:txBody>
      </p:sp>
    </p:spTree>
    <p:extLst>
      <p:ext uri="{BB962C8B-B14F-4D97-AF65-F5344CB8AC3E}">
        <p14:creationId xmlns:p14="http://schemas.microsoft.com/office/powerpoint/2010/main" val="2697865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3446DE8-535E-4202-9EC0-F107BF7A9E86}"/>
              </a:ext>
            </a:extLst>
          </p:cNvPr>
          <p:cNvSpPr>
            <a:spLocks noGrp="1"/>
          </p:cNvSpPr>
          <p:nvPr>
            <p:ph type="sldNum" sz="quarter" idx="12"/>
          </p:nvPr>
        </p:nvSpPr>
        <p:spPr/>
        <p:txBody>
          <a:bodyPr>
            <a:normAutofit lnSpcReduction="10000"/>
          </a:bodyPr>
          <a:lstStyle/>
          <a:p>
            <a:fld id="{A3F7CB7D-F184-43C7-B6FD-03D728E1BBFF}" type="slidenum">
              <a:rPr lang="en-US" smtClean="0">
                <a:solidFill>
                  <a:schemeClr val="tx2"/>
                </a:solidFill>
              </a:rPr>
              <a:pPr/>
              <a:t>13</a:t>
            </a:fld>
            <a:endParaRPr lang="en-US" dirty="0">
              <a:solidFill>
                <a:schemeClr val="tx2"/>
              </a:solidFill>
            </a:endParaRPr>
          </a:p>
        </p:txBody>
      </p:sp>
      <p:pic>
        <p:nvPicPr>
          <p:cNvPr id="3" name="Content Placeholder 5">
            <a:extLst>
              <a:ext uri="{FF2B5EF4-FFF2-40B4-BE49-F238E27FC236}">
                <a16:creationId xmlns:a16="http://schemas.microsoft.com/office/drawing/2014/main" id="{23ACD2DC-AC49-49E5-9C01-9C25DEF3CEE3}"/>
              </a:ext>
            </a:extLst>
          </p:cNvPr>
          <p:cNvPicPr>
            <a:picLocks noChangeAspect="1"/>
          </p:cNvPicPr>
          <p:nvPr/>
        </p:nvPicPr>
        <p:blipFill>
          <a:blip r:embed="rId2"/>
          <a:stretch>
            <a:fillRect/>
          </a:stretch>
        </p:blipFill>
        <p:spPr>
          <a:xfrm>
            <a:off x="0" y="514350"/>
            <a:ext cx="9144000" cy="4629150"/>
          </a:xfrm>
          <a:prstGeom prst="rect">
            <a:avLst/>
          </a:prstGeom>
        </p:spPr>
      </p:pic>
      <p:sp>
        <p:nvSpPr>
          <p:cNvPr id="4" name="TextBox 3">
            <a:extLst>
              <a:ext uri="{FF2B5EF4-FFF2-40B4-BE49-F238E27FC236}">
                <a16:creationId xmlns:a16="http://schemas.microsoft.com/office/drawing/2014/main" id="{C4D194F2-9B8C-40C3-A0A0-E30F5CB347E9}"/>
              </a:ext>
            </a:extLst>
          </p:cNvPr>
          <p:cNvSpPr txBox="1"/>
          <p:nvPr/>
        </p:nvSpPr>
        <p:spPr>
          <a:xfrm>
            <a:off x="457200" y="0"/>
            <a:ext cx="8153400" cy="523220"/>
          </a:xfrm>
          <a:prstGeom prst="rect">
            <a:avLst/>
          </a:prstGeom>
          <a:noFill/>
        </p:spPr>
        <p:txBody>
          <a:bodyPr wrap="square" rtlCol="0">
            <a:spAutoFit/>
          </a:bodyPr>
          <a:lstStyle/>
          <a:p>
            <a:r>
              <a:rPr lang="en-US" sz="2800"/>
              <a:t>The “Big Picture”</a:t>
            </a:r>
            <a:endParaRPr lang="en-US" sz="2800" dirty="0"/>
          </a:p>
        </p:txBody>
      </p:sp>
    </p:spTree>
    <p:extLst>
      <p:ext uri="{BB962C8B-B14F-4D97-AF65-F5344CB8AC3E}">
        <p14:creationId xmlns:p14="http://schemas.microsoft.com/office/powerpoint/2010/main" val="4191975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75923-A48B-4330-9EAF-2B0C29EFCEE2}"/>
              </a:ext>
            </a:extLst>
          </p:cNvPr>
          <p:cNvSpPr>
            <a:spLocks noGrp="1"/>
          </p:cNvSpPr>
          <p:nvPr>
            <p:ph type="title"/>
          </p:nvPr>
        </p:nvSpPr>
        <p:spPr/>
        <p:txBody>
          <a:bodyPr/>
          <a:lstStyle/>
          <a:p>
            <a:r>
              <a:rPr lang="en-US" sz="4000" dirty="0">
                <a:solidFill>
                  <a:srgbClr val="33313D"/>
                </a:solidFill>
              </a:rPr>
              <a:t>Cybersecurity Regulations - Update</a:t>
            </a:r>
            <a:endParaRPr lang="en-US" dirty="0"/>
          </a:p>
        </p:txBody>
      </p:sp>
      <p:sp>
        <p:nvSpPr>
          <p:cNvPr id="3" name="TextBox 2">
            <a:extLst>
              <a:ext uri="{FF2B5EF4-FFF2-40B4-BE49-F238E27FC236}">
                <a16:creationId xmlns:a16="http://schemas.microsoft.com/office/drawing/2014/main" id="{5723768C-2754-4C2E-9FA2-B5617CB10151}"/>
              </a:ext>
            </a:extLst>
          </p:cNvPr>
          <p:cNvSpPr txBox="1"/>
          <p:nvPr/>
        </p:nvSpPr>
        <p:spPr>
          <a:xfrm>
            <a:off x="594360" y="1276350"/>
            <a:ext cx="7924800" cy="4862870"/>
          </a:xfrm>
          <a:prstGeom prst="rect">
            <a:avLst/>
          </a:prstGeom>
          <a:noFill/>
        </p:spPr>
        <p:txBody>
          <a:bodyPr wrap="square" rtlCol="0">
            <a:spAutoFit/>
          </a:bodyPr>
          <a:lstStyle/>
          <a:p>
            <a:pPr marL="285750" indent="-285750">
              <a:buFont typeface="Arial" panose="020B0604020202020204" pitchFamily="34" charset="0"/>
              <a:buChar char="•"/>
            </a:pPr>
            <a:r>
              <a:rPr lang="en-US" sz="2000" dirty="0"/>
              <a:t>CMMC is expected to be in 15 solicitations in FY 2021. First round of pilot programs nominated for consideration:</a:t>
            </a:r>
          </a:p>
          <a:p>
            <a:pPr marL="742950" lvl="1" indent="-285750">
              <a:buFont typeface="Courier New" panose="02070309020205020404" pitchFamily="49" charset="0"/>
              <a:buChar char="o"/>
            </a:pPr>
            <a:r>
              <a:rPr lang="en-US" dirty="0"/>
              <a:t>U.S. Navy</a:t>
            </a:r>
          </a:p>
          <a:p>
            <a:pPr marL="1200150" lvl="2" indent="-285750">
              <a:buFont typeface="Wingdings" panose="05000000000000000000" pitchFamily="2" charset="2"/>
              <a:buChar char="ü"/>
            </a:pPr>
            <a:r>
              <a:rPr lang="en-US" i="1" dirty="0"/>
              <a:t>Integrated Common Processor</a:t>
            </a:r>
            <a:endParaRPr lang="en-US" dirty="0"/>
          </a:p>
          <a:p>
            <a:pPr marL="1200150" lvl="2" indent="-285750">
              <a:buFont typeface="Wingdings" panose="05000000000000000000" pitchFamily="2" charset="2"/>
              <a:buChar char="ü"/>
            </a:pPr>
            <a:r>
              <a:rPr lang="en-US" i="1" dirty="0"/>
              <a:t>F/A-18E/F Full Mod of the SBAR and Shut off Valve</a:t>
            </a:r>
            <a:endParaRPr lang="en-US" dirty="0"/>
          </a:p>
          <a:p>
            <a:pPr marL="1200150" lvl="2" indent="-285750">
              <a:buFont typeface="Wingdings" panose="05000000000000000000" pitchFamily="2" charset="2"/>
              <a:buChar char="ü"/>
            </a:pPr>
            <a:r>
              <a:rPr lang="en-US" i="1" dirty="0"/>
              <a:t>DDG-51 Lead Yard Services / Follow Yard Services</a:t>
            </a:r>
          </a:p>
          <a:p>
            <a:pPr marL="742950" lvl="1" indent="-285750">
              <a:buFont typeface="Courier New" panose="02070309020205020404" pitchFamily="49" charset="0"/>
              <a:buChar char="o"/>
            </a:pPr>
            <a:r>
              <a:rPr lang="en-US" dirty="0"/>
              <a:t>U.S. Air Force</a:t>
            </a:r>
          </a:p>
          <a:p>
            <a:pPr marL="1200150" lvl="2" indent="-285750">
              <a:buFont typeface="Wingdings" panose="05000000000000000000" pitchFamily="2" charset="2"/>
              <a:buChar char="ü"/>
            </a:pPr>
            <a:r>
              <a:rPr lang="en-US" i="1" dirty="0"/>
              <a:t>Mobility Air Force Tactical Data Links</a:t>
            </a:r>
            <a:endParaRPr lang="en-US" dirty="0"/>
          </a:p>
          <a:p>
            <a:pPr marL="1200150" lvl="2" indent="-285750">
              <a:buFont typeface="Wingdings" panose="05000000000000000000" pitchFamily="2" charset="2"/>
              <a:buChar char="ü"/>
            </a:pPr>
            <a:r>
              <a:rPr lang="en-US" i="1" dirty="0"/>
              <a:t>Consolidated Broadband Global Area Network Follow-On</a:t>
            </a:r>
            <a:endParaRPr lang="en-US" dirty="0"/>
          </a:p>
          <a:p>
            <a:pPr marL="1200150" lvl="2" indent="-285750">
              <a:buFont typeface="Wingdings" panose="05000000000000000000" pitchFamily="2" charset="2"/>
              <a:buChar char="ü"/>
            </a:pPr>
            <a:r>
              <a:rPr lang="en-US" i="1" dirty="0"/>
              <a:t>Azure Cloud Solution</a:t>
            </a:r>
          </a:p>
          <a:p>
            <a:pPr marL="742950" lvl="1" indent="-285750">
              <a:buFont typeface="Courier New" panose="02070309020205020404" pitchFamily="49" charset="0"/>
              <a:buChar char="o"/>
            </a:pPr>
            <a:r>
              <a:rPr lang="en-US" dirty="0"/>
              <a:t>Missile Defense Agency</a:t>
            </a:r>
          </a:p>
          <a:p>
            <a:pPr marL="1200150" lvl="2" indent="-285750">
              <a:buFont typeface="Wingdings" panose="05000000000000000000" pitchFamily="2" charset="2"/>
              <a:buChar char="ü"/>
            </a:pPr>
            <a:r>
              <a:rPr lang="en-US" i="1" dirty="0"/>
              <a:t>Technical Advisory and Assistance Contract</a:t>
            </a:r>
            <a:endParaRPr lang="en-US" dirty="0"/>
          </a:p>
          <a:p>
            <a:pPr marL="742950" lvl="1" indent="-285750">
              <a:buFont typeface="Courier New" panose="02070309020205020404" pitchFamily="49" charset="0"/>
              <a:buChar char="o"/>
            </a:pPr>
            <a:endParaRPr lang="en-US" dirty="0"/>
          </a:p>
          <a:p>
            <a:pPr marL="742950" lvl="1" indent="-285750">
              <a:buFont typeface="Courier New" panose="02070309020205020404" pitchFamily="49" charset="0"/>
              <a:buChar char="o"/>
            </a:pPr>
            <a:endParaRPr lang="en-US" dirty="0"/>
          </a:p>
          <a:p>
            <a:pPr marL="800100" lvl="1" indent="-342900">
              <a:buFont typeface="Courier New" panose="02070309020205020404" pitchFamily="49" charset="0"/>
              <a:buChar char="o"/>
            </a:pPr>
            <a:endParaRPr lang="en-US" dirty="0"/>
          </a:p>
          <a:p>
            <a:pPr marL="742950" lvl="1" indent="-285750">
              <a:buFont typeface="Courier New" panose="02070309020205020404" pitchFamily="49" charset="0"/>
              <a:buChar char="o"/>
            </a:pPr>
            <a:endParaRPr lang="en-US" dirty="0"/>
          </a:p>
          <a:p>
            <a:pPr marL="742950" lvl="1" indent="-285750">
              <a:buFont typeface="Courier New" panose="02070309020205020404" pitchFamily="49" charset="0"/>
              <a:buChar char="o"/>
            </a:pPr>
            <a:endParaRPr lang="en-US" dirty="0"/>
          </a:p>
        </p:txBody>
      </p:sp>
      <p:sp>
        <p:nvSpPr>
          <p:cNvPr id="8" name="Slide Number Placeholder 7">
            <a:extLst>
              <a:ext uri="{FF2B5EF4-FFF2-40B4-BE49-F238E27FC236}">
                <a16:creationId xmlns:a16="http://schemas.microsoft.com/office/drawing/2014/main" id="{8F9C0CBC-C8A1-4890-8EC7-3C12881BC77C}"/>
              </a:ext>
            </a:extLst>
          </p:cNvPr>
          <p:cNvSpPr>
            <a:spLocks noGrp="1"/>
          </p:cNvSpPr>
          <p:nvPr>
            <p:ph type="sldNum" sz="quarter" idx="12"/>
          </p:nvPr>
        </p:nvSpPr>
        <p:spPr/>
        <p:txBody>
          <a:bodyPr>
            <a:normAutofit fontScale="47500" lnSpcReduction="20000"/>
          </a:bodyPr>
          <a:lstStyle/>
          <a:p>
            <a:fld id="{A3F7CB7D-F184-43C7-B6FD-03D728E1BBFF}" type="slidenum">
              <a:rPr lang="en-US" smtClean="0">
                <a:solidFill>
                  <a:srgbClr val="FFFFFF"/>
                </a:solidFill>
              </a:rPr>
              <a:pPr/>
              <a:t>14</a:t>
            </a:fld>
            <a:endParaRPr lang="en-US" dirty="0">
              <a:solidFill>
                <a:srgbClr val="FFFFFF"/>
              </a:solidFill>
            </a:endParaRPr>
          </a:p>
        </p:txBody>
      </p:sp>
    </p:spTree>
    <p:extLst>
      <p:ext uri="{BB962C8B-B14F-4D97-AF65-F5344CB8AC3E}">
        <p14:creationId xmlns:p14="http://schemas.microsoft.com/office/powerpoint/2010/main" val="1623519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56973-D92A-455E-B182-56A77E44869E}"/>
              </a:ext>
            </a:extLst>
          </p:cNvPr>
          <p:cNvSpPr>
            <a:spLocks noGrp="1"/>
          </p:cNvSpPr>
          <p:nvPr>
            <p:ph type="title"/>
          </p:nvPr>
        </p:nvSpPr>
        <p:spPr/>
        <p:txBody>
          <a:bodyPr/>
          <a:lstStyle/>
          <a:p>
            <a:r>
              <a:rPr lang="en-US" sz="4000" dirty="0">
                <a:solidFill>
                  <a:srgbClr val="33313D"/>
                </a:solidFill>
              </a:rPr>
              <a:t>Cybersecurity Regulations - Update</a:t>
            </a:r>
            <a:endParaRPr lang="en-US" dirty="0"/>
          </a:p>
        </p:txBody>
      </p:sp>
      <p:sp>
        <p:nvSpPr>
          <p:cNvPr id="3" name="TextBox 2">
            <a:extLst>
              <a:ext uri="{FF2B5EF4-FFF2-40B4-BE49-F238E27FC236}">
                <a16:creationId xmlns:a16="http://schemas.microsoft.com/office/drawing/2014/main" id="{E87DB2BA-0E38-4C5D-B980-214669C26385}"/>
              </a:ext>
            </a:extLst>
          </p:cNvPr>
          <p:cNvSpPr txBox="1"/>
          <p:nvPr/>
        </p:nvSpPr>
        <p:spPr>
          <a:xfrm>
            <a:off x="609600" y="1352550"/>
            <a:ext cx="8153400" cy="3585597"/>
          </a:xfrm>
          <a:prstGeom prst="rect">
            <a:avLst/>
          </a:prstGeom>
          <a:noFill/>
        </p:spPr>
        <p:txBody>
          <a:bodyPr wrap="square" rtlCol="0">
            <a:spAutoFit/>
          </a:bodyPr>
          <a:lstStyle/>
          <a:p>
            <a:pPr marL="285750" indent="-285750">
              <a:buFont typeface="Arial" panose="020B0604020202020204" pitchFamily="34" charset="0"/>
              <a:buChar char="•"/>
            </a:pPr>
            <a:r>
              <a:rPr lang="en-US" sz="2000" dirty="0"/>
              <a:t>CMMC Ecosystem</a:t>
            </a:r>
          </a:p>
          <a:p>
            <a:pPr marL="742950" lvl="1" indent="-285750">
              <a:spcBef>
                <a:spcPts val="600"/>
              </a:spcBef>
              <a:buFont typeface="Courier New" panose="02070309020205020404" pitchFamily="49" charset="0"/>
              <a:buChar char="o"/>
            </a:pPr>
            <a:r>
              <a:rPr lang="en-US" dirty="0"/>
              <a:t>Certified Third Party Assessment Organizations</a:t>
            </a:r>
          </a:p>
          <a:p>
            <a:pPr marL="742950" lvl="1" indent="-285750">
              <a:spcBef>
                <a:spcPts val="600"/>
              </a:spcBef>
              <a:buFont typeface="Courier New" panose="02070309020205020404" pitchFamily="49" charset="0"/>
              <a:buChar char="o"/>
            </a:pPr>
            <a:r>
              <a:rPr lang="en-US" dirty="0"/>
              <a:t>Certified Assessors</a:t>
            </a:r>
          </a:p>
          <a:p>
            <a:pPr marL="742950" lvl="1" indent="-285750">
              <a:spcBef>
                <a:spcPts val="600"/>
              </a:spcBef>
              <a:buFont typeface="Courier New" panose="02070309020205020404" pitchFamily="49" charset="0"/>
              <a:buChar char="o"/>
            </a:pPr>
            <a:r>
              <a:rPr lang="en-US" dirty="0"/>
              <a:t>Registered Provider Organizations – consulting firms</a:t>
            </a:r>
          </a:p>
          <a:p>
            <a:pPr marL="742950" lvl="1" indent="-285750">
              <a:spcBef>
                <a:spcPts val="600"/>
              </a:spcBef>
              <a:buFont typeface="Courier New" panose="02070309020205020404" pitchFamily="49" charset="0"/>
              <a:buChar char="o"/>
            </a:pPr>
            <a:r>
              <a:rPr lang="en-US" dirty="0"/>
              <a:t>Registered Practitioners – consultants </a:t>
            </a:r>
          </a:p>
          <a:p>
            <a:pPr marL="742950" lvl="1" indent="-285750">
              <a:spcBef>
                <a:spcPts val="600"/>
              </a:spcBef>
              <a:buFont typeface="Courier New" panose="02070309020205020404" pitchFamily="49" charset="0"/>
              <a:buChar char="o"/>
            </a:pPr>
            <a:r>
              <a:rPr lang="en-US" dirty="0"/>
              <a:t>Organizations Seeking Certification – defense contractors</a:t>
            </a:r>
          </a:p>
          <a:p>
            <a:pPr marL="742950" lvl="1" indent="-285750">
              <a:spcBef>
                <a:spcPts val="600"/>
              </a:spcBef>
              <a:buFont typeface="Courier New" panose="02070309020205020404" pitchFamily="49" charset="0"/>
              <a:buChar char="o"/>
            </a:pPr>
            <a:r>
              <a:rPr lang="en-US" dirty="0"/>
              <a:t>Licensed Instructors</a:t>
            </a:r>
          </a:p>
          <a:p>
            <a:pPr marL="742950" lvl="1" indent="-285750">
              <a:spcBef>
                <a:spcPts val="600"/>
              </a:spcBef>
              <a:buFont typeface="Courier New" panose="02070309020205020404" pitchFamily="49" charset="0"/>
              <a:buChar char="o"/>
            </a:pPr>
            <a:r>
              <a:rPr lang="en-US" dirty="0"/>
              <a:t>Licensed Software Providers</a:t>
            </a:r>
          </a:p>
          <a:p>
            <a:pPr marL="742950" lvl="1" indent="-285750">
              <a:spcBef>
                <a:spcPts val="600"/>
              </a:spcBef>
              <a:buFont typeface="Courier New" panose="02070309020205020404" pitchFamily="49" charset="0"/>
              <a:buChar char="o"/>
            </a:pPr>
            <a:r>
              <a:rPr lang="en-US" dirty="0"/>
              <a:t>Licensed Partner Publishers</a:t>
            </a:r>
          </a:p>
          <a:p>
            <a:pPr marL="742950" lvl="1" indent="-285750">
              <a:spcBef>
                <a:spcPts val="600"/>
              </a:spcBef>
              <a:buFont typeface="Courier New" panose="02070309020205020404" pitchFamily="49" charset="0"/>
              <a:buChar char="o"/>
            </a:pPr>
            <a:r>
              <a:rPr lang="en-US" dirty="0"/>
              <a:t>Licensed Training Providers</a:t>
            </a:r>
          </a:p>
        </p:txBody>
      </p:sp>
      <p:sp>
        <p:nvSpPr>
          <p:cNvPr id="8" name="Slide Number Placeholder 7">
            <a:extLst>
              <a:ext uri="{FF2B5EF4-FFF2-40B4-BE49-F238E27FC236}">
                <a16:creationId xmlns:a16="http://schemas.microsoft.com/office/drawing/2014/main" id="{8224708F-D96E-405D-A529-8C66C5AD4E2F}"/>
              </a:ext>
            </a:extLst>
          </p:cNvPr>
          <p:cNvSpPr>
            <a:spLocks noGrp="1"/>
          </p:cNvSpPr>
          <p:nvPr>
            <p:ph type="sldNum" sz="quarter" idx="12"/>
          </p:nvPr>
        </p:nvSpPr>
        <p:spPr/>
        <p:txBody>
          <a:bodyPr>
            <a:normAutofit fontScale="47500" lnSpcReduction="20000"/>
          </a:bodyPr>
          <a:lstStyle/>
          <a:p>
            <a:fld id="{A3F7CB7D-F184-43C7-B6FD-03D728E1BBFF}" type="slidenum">
              <a:rPr lang="en-US" smtClean="0">
                <a:solidFill>
                  <a:srgbClr val="FFFFFF"/>
                </a:solidFill>
              </a:rPr>
              <a:pPr/>
              <a:t>15</a:t>
            </a:fld>
            <a:endParaRPr lang="en-US" dirty="0">
              <a:solidFill>
                <a:srgbClr val="FFFFFF"/>
              </a:solidFill>
            </a:endParaRPr>
          </a:p>
        </p:txBody>
      </p:sp>
    </p:spTree>
    <p:extLst>
      <p:ext uri="{BB962C8B-B14F-4D97-AF65-F5344CB8AC3E}">
        <p14:creationId xmlns:p14="http://schemas.microsoft.com/office/powerpoint/2010/main" val="2873894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43ED5-63BA-47C6-91B7-E996613A6C3B}"/>
              </a:ext>
            </a:extLst>
          </p:cNvPr>
          <p:cNvSpPr>
            <a:spLocks noGrp="1"/>
          </p:cNvSpPr>
          <p:nvPr>
            <p:ph type="title"/>
          </p:nvPr>
        </p:nvSpPr>
        <p:spPr/>
        <p:txBody>
          <a:bodyPr>
            <a:normAutofit/>
          </a:bodyPr>
          <a:lstStyle/>
          <a:p>
            <a:r>
              <a:rPr lang="en-US" sz="4000" dirty="0"/>
              <a:t>Big Picture</a:t>
            </a:r>
          </a:p>
        </p:txBody>
      </p:sp>
      <p:pic>
        <p:nvPicPr>
          <p:cNvPr id="3" name="Content Placeholder 5">
            <a:extLst>
              <a:ext uri="{FF2B5EF4-FFF2-40B4-BE49-F238E27FC236}">
                <a16:creationId xmlns:a16="http://schemas.microsoft.com/office/drawing/2014/main" id="{AD201471-E1D0-47F1-BFCD-A39F1BCA0407}"/>
              </a:ext>
            </a:extLst>
          </p:cNvPr>
          <p:cNvPicPr>
            <a:picLocks noChangeAspect="1"/>
          </p:cNvPicPr>
          <p:nvPr/>
        </p:nvPicPr>
        <p:blipFill>
          <a:blip r:embed="rId2"/>
          <a:stretch>
            <a:fillRect/>
          </a:stretch>
        </p:blipFill>
        <p:spPr>
          <a:xfrm>
            <a:off x="0" y="1200150"/>
            <a:ext cx="9144000" cy="3943350"/>
          </a:xfrm>
          <a:prstGeom prst="rect">
            <a:avLst/>
          </a:prstGeom>
        </p:spPr>
      </p:pic>
      <p:sp>
        <p:nvSpPr>
          <p:cNvPr id="8" name="Slide Number Placeholder 7">
            <a:extLst>
              <a:ext uri="{FF2B5EF4-FFF2-40B4-BE49-F238E27FC236}">
                <a16:creationId xmlns:a16="http://schemas.microsoft.com/office/drawing/2014/main" id="{0404492B-09B7-409D-AA23-53B9D793DCD8}"/>
              </a:ext>
            </a:extLst>
          </p:cNvPr>
          <p:cNvSpPr>
            <a:spLocks noGrp="1"/>
          </p:cNvSpPr>
          <p:nvPr>
            <p:ph type="sldNum" sz="quarter" idx="12"/>
          </p:nvPr>
        </p:nvSpPr>
        <p:spPr/>
        <p:txBody>
          <a:bodyPr>
            <a:normAutofit fontScale="47500" lnSpcReduction="20000"/>
          </a:bodyPr>
          <a:lstStyle/>
          <a:p>
            <a:fld id="{A3F7CB7D-F184-43C7-B6FD-03D728E1BBFF}" type="slidenum">
              <a:rPr lang="en-US" smtClean="0">
                <a:solidFill>
                  <a:srgbClr val="FFFFFF"/>
                </a:solidFill>
              </a:rPr>
              <a:pPr/>
              <a:t>16</a:t>
            </a:fld>
            <a:endParaRPr lang="en-US" dirty="0">
              <a:solidFill>
                <a:srgbClr val="FFFFFF"/>
              </a:solidFill>
            </a:endParaRPr>
          </a:p>
        </p:txBody>
      </p:sp>
    </p:spTree>
    <p:extLst>
      <p:ext uri="{BB962C8B-B14F-4D97-AF65-F5344CB8AC3E}">
        <p14:creationId xmlns:p14="http://schemas.microsoft.com/office/powerpoint/2010/main" val="1571341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DE5CB-A4E1-4A8B-9317-721EAEA1CB66}"/>
              </a:ext>
            </a:extLst>
          </p:cNvPr>
          <p:cNvSpPr>
            <a:spLocks noGrp="1"/>
          </p:cNvSpPr>
          <p:nvPr>
            <p:ph type="title"/>
          </p:nvPr>
        </p:nvSpPr>
        <p:spPr/>
        <p:txBody>
          <a:bodyPr>
            <a:normAutofit/>
          </a:bodyPr>
          <a:lstStyle/>
          <a:p>
            <a:r>
              <a:rPr lang="en-US" sz="3600" dirty="0"/>
              <a:t>NCMBC Cybersecurity Initiatives</a:t>
            </a:r>
          </a:p>
        </p:txBody>
      </p:sp>
      <p:sp>
        <p:nvSpPr>
          <p:cNvPr id="3" name="TextBox 2">
            <a:extLst>
              <a:ext uri="{FF2B5EF4-FFF2-40B4-BE49-F238E27FC236}">
                <a16:creationId xmlns:a16="http://schemas.microsoft.com/office/drawing/2014/main" id="{2C3B815C-8F3C-496C-90BC-CB6A2732197C}"/>
              </a:ext>
            </a:extLst>
          </p:cNvPr>
          <p:cNvSpPr txBox="1"/>
          <p:nvPr/>
        </p:nvSpPr>
        <p:spPr>
          <a:xfrm>
            <a:off x="635000" y="1352550"/>
            <a:ext cx="8153400" cy="3370153"/>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US" dirty="0"/>
              <a:t>CMMC/DFARS Interim Rule awareness and training webinars</a:t>
            </a:r>
          </a:p>
          <a:p>
            <a:pPr marL="285750" indent="-285750">
              <a:spcBef>
                <a:spcPts val="600"/>
              </a:spcBef>
              <a:buFont typeface="Arial" panose="020B0604020202020204" pitchFamily="34" charset="0"/>
              <a:buChar char="•"/>
            </a:pPr>
            <a:r>
              <a:rPr lang="en-US" dirty="0"/>
              <a:t>Developed CMMC Level 1 in a Box tool designed to help companies develop a cybersecurity quality management system. Includes a Level 1 presentation, a CMMC Level 1 Guide, and policy/procedure templates.</a:t>
            </a:r>
          </a:p>
          <a:p>
            <a:pPr marL="285750" indent="-285750">
              <a:spcBef>
                <a:spcPts val="600"/>
              </a:spcBef>
              <a:buFont typeface="Arial" panose="020B0604020202020204" pitchFamily="34" charset="0"/>
              <a:buChar char="•"/>
            </a:pPr>
            <a:r>
              <a:rPr lang="en-US" dirty="0"/>
              <a:t>Revamped the CyberNC.us website to include the DFARS Interim Rule, detailed information about FCI and CUI, and a blog. Developed a decision tree to help companies determine which of the cybersecurity regulations they need to be concerned with first.</a:t>
            </a:r>
          </a:p>
          <a:p>
            <a:pPr marL="285750" indent="-285750">
              <a:spcBef>
                <a:spcPts val="600"/>
              </a:spcBef>
              <a:buFont typeface="Arial" panose="020B0604020202020204" pitchFamily="34" charset="0"/>
              <a:buChar char="•"/>
            </a:pPr>
            <a:r>
              <a:rPr lang="en-US" dirty="0"/>
              <a:t>CyberChats to start January 13</a:t>
            </a:r>
            <a:r>
              <a:rPr lang="en-US" baseline="30000" dirty="0"/>
              <a:t>th</a:t>
            </a:r>
            <a:r>
              <a:rPr lang="en-US" dirty="0"/>
              <a:t> – working group sessions to help companies develop a cybersecurity quality management system.</a:t>
            </a:r>
          </a:p>
          <a:p>
            <a:pPr marL="285750" indent="-285750">
              <a:buFont typeface="Arial" panose="020B0604020202020204" pitchFamily="34" charset="0"/>
              <a:buChar char="•"/>
            </a:pPr>
            <a:endParaRPr lang="en-US" dirty="0"/>
          </a:p>
        </p:txBody>
      </p:sp>
      <p:sp>
        <p:nvSpPr>
          <p:cNvPr id="8" name="Slide Number Placeholder 7">
            <a:extLst>
              <a:ext uri="{FF2B5EF4-FFF2-40B4-BE49-F238E27FC236}">
                <a16:creationId xmlns:a16="http://schemas.microsoft.com/office/drawing/2014/main" id="{5794506D-A106-4A47-B0D6-4071DB2F6FEF}"/>
              </a:ext>
            </a:extLst>
          </p:cNvPr>
          <p:cNvSpPr>
            <a:spLocks noGrp="1"/>
          </p:cNvSpPr>
          <p:nvPr>
            <p:ph type="sldNum" sz="quarter" idx="12"/>
          </p:nvPr>
        </p:nvSpPr>
        <p:spPr/>
        <p:txBody>
          <a:bodyPr>
            <a:normAutofit fontScale="47500" lnSpcReduction="20000"/>
          </a:bodyPr>
          <a:lstStyle/>
          <a:p>
            <a:fld id="{A3F7CB7D-F184-43C7-B6FD-03D728E1BBFF}" type="slidenum">
              <a:rPr lang="en-US" smtClean="0">
                <a:solidFill>
                  <a:srgbClr val="FFFFFF"/>
                </a:solidFill>
              </a:rPr>
              <a:pPr/>
              <a:t>17</a:t>
            </a:fld>
            <a:endParaRPr lang="en-US" dirty="0">
              <a:solidFill>
                <a:srgbClr val="FFFFFF"/>
              </a:solidFill>
            </a:endParaRPr>
          </a:p>
        </p:txBody>
      </p:sp>
    </p:spTree>
    <p:extLst>
      <p:ext uri="{BB962C8B-B14F-4D97-AF65-F5344CB8AC3E}">
        <p14:creationId xmlns:p14="http://schemas.microsoft.com/office/powerpoint/2010/main" val="2387825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04E11-F6C0-4887-A834-58537645E97D}"/>
              </a:ext>
            </a:extLst>
          </p:cNvPr>
          <p:cNvSpPr>
            <a:spLocks noGrp="1"/>
          </p:cNvSpPr>
          <p:nvPr>
            <p:ph type="title"/>
          </p:nvPr>
        </p:nvSpPr>
        <p:spPr/>
        <p:txBody>
          <a:bodyPr/>
          <a:lstStyle/>
          <a:p>
            <a:r>
              <a:rPr lang="en-US" sz="3600" dirty="0">
                <a:solidFill>
                  <a:srgbClr val="33313D"/>
                </a:solidFill>
              </a:rPr>
              <a:t>NCMBC Cybersecurity Initiatives</a:t>
            </a:r>
            <a:endParaRPr lang="en-US" dirty="0"/>
          </a:p>
        </p:txBody>
      </p:sp>
      <p:sp>
        <p:nvSpPr>
          <p:cNvPr id="3" name="TextBox 2">
            <a:extLst>
              <a:ext uri="{FF2B5EF4-FFF2-40B4-BE49-F238E27FC236}">
                <a16:creationId xmlns:a16="http://schemas.microsoft.com/office/drawing/2014/main" id="{8BC1631F-7BE0-49FD-B772-24FBBDA897BE}"/>
              </a:ext>
            </a:extLst>
          </p:cNvPr>
          <p:cNvSpPr txBox="1"/>
          <p:nvPr/>
        </p:nvSpPr>
        <p:spPr>
          <a:xfrm>
            <a:off x="609600" y="1428750"/>
            <a:ext cx="8001000" cy="3170099"/>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US" dirty="0">
                <a:solidFill>
                  <a:srgbClr val="494949"/>
                </a:solidFill>
              </a:rPr>
              <a:t>Published The CyberScene online newsletter to provide the latest information about cybersecurity</a:t>
            </a:r>
          </a:p>
          <a:p>
            <a:pPr marL="285750" lvl="0" indent="-285750">
              <a:spcBef>
                <a:spcPts val="600"/>
              </a:spcBef>
              <a:buFont typeface="Arial" panose="020B0604020202020204" pitchFamily="34" charset="0"/>
              <a:buChar char="•"/>
            </a:pPr>
            <a:r>
              <a:rPr lang="en-US" dirty="0">
                <a:solidFill>
                  <a:srgbClr val="494949"/>
                </a:solidFill>
              </a:rPr>
              <a:t>Presentation for NC Tech Association on Jan. 26</a:t>
            </a:r>
            <a:r>
              <a:rPr lang="en-US" baseline="30000" dirty="0">
                <a:solidFill>
                  <a:srgbClr val="494949"/>
                </a:solidFill>
              </a:rPr>
              <a:t>th</a:t>
            </a:r>
            <a:r>
              <a:rPr lang="en-US" dirty="0">
                <a:solidFill>
                  <a:srgbClr val="494949"/>
                </a:solidFill>
              </a:rPr>
              <a:t> to provide IT/Cyber companies with information about CMMC and the DFARS Interim Rule</a:t>
            </a:r>
          </a:p>
          <a:p>
            <a:pPr marL="285750" indent="-285750">
              <a:spcBef>
                <a:spcPts val="600"/>
              </a:spcBef>
              <a:buFont typeface="Arial" panose="020B0604020202020204" pitchFamily="34" charset="0"/>
              <a:buChar char="•"/>
            </a:pPr>
            <a:r>
              <a:rPr lang="en-US" dirty="0"/>
              <a:t>“Ecosystem” of IT/Cybersecurity companies that receive regular CMMC/DFARS updates</a:t>
            </a:r>
          </a:p>
          <a:p>
            <a:pPr marL="285750" indent="-285750">
              <a:spcBef>
                <a:spcPts val="600"/>
              </a:spcBef>
              <a:buFont typeface="Arial" panose="020B0604020202020204" pitchFamily="34" charset="0"/>
              <a:buChar char="•"/>
            </a:pPr>
            <a:r>
              <a:rPr lang="en-US" dirty="0"/>
              <a:t>Working with the Defense Acquisition University to host training webinars for Contracting/Procurement officers</a:t>
            </a:r>
          </a:p>
          <a:p>
            <a:pPr marL="285750" indent="-285750">
              <a:spcBef>
                <a:spcPts val="600"/>
              </a:spcBef>
              <a:buFont typeface="Arial" panose="020B0604020202020204" pitchFamily="34" charset="0"/>
              <a:buChar char="•"/>
            </a:pPr>
            <a:r>
              <a:rPr lang="en-US" dirty="0"/>
              <a:t>Working with prime contractors to reduce the amount of unnecessary CUI flowed down to subcontractors/suppliers</a:t>
            </a:r>
          </a:p>
        </p:txBody>
      </p:sp>
      <p:sp>
        <p:nvSpPr>
          <p:cNvPr id="8" name="Slide Number Placeholder 7">
            <a:extLst>
              <a:ext uri="{FF2B5EF4-FFF2-40B4-BE49-F238E27FC236}">
                <a16:creationId xmlns:a16="http://schemas.microsoft.com/office/drawing/2014/main" id="{4B305B86-46A1-45B3-85A6-B5199A2CA26E}"/>
              </a:ext>
            </a:extLst>
          </p:cNvPr>
          <p:cNvSpPr>
            <a:spLocks noGrp="1"/>
          </p:cNvSpPr>
          <p:nvPr>
            <p:ph type="sldNum" sz="quarter" idx="12"/>
          </p:nvPr>
        </p:nvSpPr>
        <p:spPr/>
        <p:txBody>
          <a:bodyPr>
            <a:normAutofit fontScale="47500" lnSpcReduction="20000"/>
          </a:bodyPr>
          <a:lstStyle/>
          <a:p>
            <a:fld id="{A3F7CB7D-F184-43C7-B6FD-03D728E1BBFF}" type="slidenum">
              <a:rPr lang="en-US" smtClean="0">
                <a:solidFill>
                  <a:srgbClr val="FFFFFF"/>
                </a:solidFill>
              </a:rPr>
              <a:pPr/>
              <a:t>18</a:t>
            </a:fld>
            <a:endParaRPr lang="en-US" dirty="0">
              <a:solidFill>
                <a:srgbClr val="FFFFFF"/>
              </a:solidFill>
            </a:endParaRPr>
          </a:p>
        </p:txBody>
      </p:sp>
    </p:spTree>
    <p:extLst>
      <p:ext uri="{BB962C8B-B14F-4D97-AF65-F5344CB8AC3E}">
        <p14:creationId xmlns:p14="http://schemas.microsoft.com/office/powerpoint/2010/main" val="3795469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D7B40-ED3E-46A6-800F-9EC958273D9E}"/>
              </a:ext>
            </a:extLst>
          </p:cNvPr>
          <p:cNvSpPr>
            <a:spLocks noGrp="1"/>
          </p:cNvSpPr>
          <p:nvPr>
            <p:ph type="title"/>
          </p:nvPr>
        </p:nvSpPr>
        <p:spPr/>
        <p:txBody>
          <a:bodyPr/>
          <a:lstStyle/>
          <a:p>
            <a:r>
              <a:rPr lang="en-US" dirty="0"/>
              <a:t>CyberChat Series Description</a:t>
            </a:r>
          </a:p>
        </p:txBody>
      </p:sp>
      <p:sp>
        <p:nvSpPr>
          <p:cNvPr id="3" name="TextBox 2">
            <a:extLst>
              <a:ext uri="{FF2B5EF4-FFF2-40B4-BE49-F238E27FC236}">
                <a16:creationId xmlns:a16="http://schemas.microsoft.com/office/drawing/2014/main" id="{6FA61D60-DF25-4C9B-B105-F4C03130B3B6}"/>
              </a:ext>
            </a:extLst>
          </p:cNvPr>
          <p:cNvSpPr txBox="1"/>
          <p:nvPr/>
        </p:nvSpPr>
        <p:spPr>
          <a:xfrm>
            <a:off x="609600" y="1352550"/>
            <a:ext cx="8153400" cy="3647152"/>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US" dirty="0"/>
              <a:t>Objective:  To help defense contractors develop a cybersecurity quality management system [QMS] program that is compliant with [DFARS 252.204-7021] – the new CMMC regulation.</a:t>
            </a:r>
          </a:p>
          <a:p>
            <a:pPr marL="285750" indent="-285750">
              <a:spcBef>
                <a:spcPts val="600"/>
              </a:spcBef>
              <a:buFont typeface="Arial" panose="020B0604020202020204" pitchFamily="34" charset="0"/>
              <a:buChar char="•"/>
            </a:pPr>
            <a:r>
              <a:rPr lang="en-US" dirty="0"/>
              <a:t>Technical advice regarding cybersecurity tools and providers will not be given. The focus will be on developing a compliance roadmap using tools and information provided on </a:t>
            </a:r>
            <a:r>
              <a:rPr lang="en-US" dirty="0">
                <a:hlinkClick r:id="rId2"/>
              </a:rPr>
              <a:t>www.cybernc.us</a:t>
            </a:r>
            <a:r>
              <a:rPr lang="en-US" dirty="0"/>
              <a:t>. </a:t>
            </a:r>
          </a:p>
          <a:p>
            <a:pPr marL="285750" indent="-285750">
              <a:spcBef>
                <a:spcPts val="600"/>
              </a:spcBef>
              <a:buFont typeface="Arial" panose="020B0604020202020204" pitchFamily="34" charset="0"/>
              <a:buChar char="•"/>
            </a:pPr>
            <a:r>
              <a:rPr lang="en-US" dirty="0"/>
              <a:t>Developing a QMS requires a commitment on the part of the organization and its employees. Recommend designating someone to manage the QMS project – that individual will need time, financial resources and the authority required to complete the project successfully. It is helpful to have a designated space to work  - a conference room is ideal.</a:t>
            </a:r>
          </a:p>
          <a:p>
            <a:pPr marL="285750" indent="-285750">
              <a:spcBef>
                <a:spcPts val="600"/>
              </a:spcBef>
              <a:buFont typeface="Arial" panose="020B0604020202020204" pitchFamily="34" charset="0"/>
              <a:buChar char="•"/>
            </a:pPr>
            <a:r>
              <a:rPr lang="en-US" dirty="0"/>
              <a:t>CyberChats are not to be used to sell products or services.</a:t>
            </a:r>
          </a:p>
        </p:txBody>
      </p:sp>
      <p:sp>
        <p:nvSpPr>
          <p:cNvPr id="8" name="Slide Number Placeholder 7">
            <a:extLst>
              <a:ext uri="{FF2B5EF4-FFF2-40B4-BE49-F238E27FC236}">
                <a16:creationId xmlns:a16="http://schemas.microsoft.com/office/drawing/2014/main" id="{75D8CBB1-E85B-4C0B-8767-8FCFF9CB5C30}"/>
              </a:ext>
            </a:extLst>
          </p:cNvPr>
          <p:cNvSpPr>
            <a:spLocks noGrp="1"/>
          </p:cNvSpPr>
          <p:nvPr>
            <p:ph type="sldNum" sz="quarter" idx="12"/>
          </p:nvPr>
        </p:nvSpPr>
        <p:spPr/>
        <p:txBody>
          <a:bodyPr>
            <a:normAutofit fontScale="47500" lnSpcReduction="20000"/>
          </a:bodyPr>
          <a:lstStyle/>
          <a:p>
            <a:fld id="{A3F7CB7D-F184-43C7-B6FD-03D728E1BBFF}" type="slidenum">
              <a:rPr lang="en-US" smtClean="0">
                <a:solidFill>
                  <a:srgbClr val="FFFFFF"/>
                </a:solidFill>
              </a:rPr>
              <a:pPr/>
              <a:t>2</a:t>
            </a:fld>
            <a:endParaRPr lang="en-US" dirty="0">
              <a:solidFill>
                <a:srgbClr val="FFFFFF"/>
              </a:solidFill>
            </a:endParaRPr>
          </a:p>
        </p:txBody>
      </p:sp>
    </p:spTree>
    <p:extLst>
      <p:ext uri="{BB962C8B-B14F-4D97-AF65-F5344CB8AC3E}">
        <p14:creationId xmlns:p14="http://schemas.microsoft.com/office/powerpoint/2010/main" val="3868957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528EA-B041-4B56-B5EC-F63BF72B7F95}"/>
              </a:ext>
            </a:extLst>
          </p:cNvPr>
          <p:cNvSpPr>
            <a:spLocks noGrp="1"/>
          </p:cNvSpPr>
          <p:nvPr>
            <p:ph type="title"/>
          </p:nvPr>
        </p:nvSpPr>
        <p:spPr/>
        <p:txBody>
          <a:bodyPr/>
          <a:lstStyle/>
          <a:p>
            <a:r>
              <a:rPr lang="en-US" dirty="0">
                <a:solidFill>
                  <a:srgbClr val="33313D"/>
                </a:solidFill>
              </a:rPr>
              <a:t>CyberChat Series Description</a:t>
            </a:r>
            <a:endParaRPr lang="en-US" dirty="0"/>
          </a:p>
        </p:txBody>
      </p:sp>
      <p:sp>
        <p:nvSpPr>
          <p:cNvPr id="5" name="TextBox 4">
            <a:extLst>
              <a:ext uri="{FF2B5EF4-FFF2-40B4-BE49-F238E27FC236}">
                <a16:creationId xmlns:a16="http://schemas.microsoft.com/office/drawing/2014/main" id="{138DC093-489E-4579-9C8D-C074387B919B}"/>
              </a:ext>
            </a:extLst>
          </p:cNvPr>
          <p:cNvSpPr txBox="1"/>
          <p:nvPr/>
        </p:nvSpPr>
        <p:spPr>
          <a:xfrm>
            <a:off x="609600" y="1428750"/>
            <a:ext cx="8001000" cy="4124206"/>
          </a:xfrm>
          <a:prstGeom prst="rect">
            <a:avLst/>
          </a:prstGeom>
          <a:noFill/>
        </p:spPr>
        <p:txBody>
          <a:bodyPr wrap="square" rtlCol="0">
            <a:spAutoFit/>
          </a:bodyPr>
          <a:lstStyle/>
          <a:p>
            <a:pPr marL="285750" lvl="0" indent="-285750">
              <a:spcBef>
                <a:spcPts val="600"/>
              </a:spcBef>
              <a:buFont typeface="Arial" panose="020B0604020202020204" pitchFamily="34" charset="0"/>
              <a:buChar char="•"/>
            </a:pPr>
            <a:r>
              <a:rPr lang="en-US" dirty="0">
                <a:solidFill>
                  <a:srgbClr val="494949"/>
                </a:solidFill>
              </a:rPr>
              <a:t>Must have top management buy-in and support – tone at the top is </a:t>
            </a:r>
            <a:r>
              <a:rPr lang="en-US" b="1" i="1" dirty="0">
                <a:solidFill>
                  <a:srgbClr val="494949"/>
                </a:solidFill>
              </a:rPr>
              <a:t>critical</a:t>
            </a:r>
            <a:r>
              <a:rPr lang="en-US" dirty="0">
                <a:solidFill>
                  <a:srgbClr val="494949"/>
                </a:solidFill>
              </a:rPr>
              <a:t> to the success of the project.</a:t>
            </a:r>
          </a:p>
          <a:p>
            <a:pPr marL="285750" lvl="0" indent="-285750">
              <a:spcBef>
                <a:spcPts val="600"/>
              </a:spcBef>
              <a:buFont typeface="Arial" panose="020B0604020202020204" pitchFamily="34" charset="0"/>
              <a:buChar char="•"/>
            </a:pPr>
            <a:r>
              <a:rPr lang="en-US" dirty="0">
                <a:solidFill>
                  <a:srgbClr val="494949"/>
                </a:solidFill>
              </a:rPr>
              <a:t>Employees must be informed and given the opportunity to contribute and participate in the process. Recommend a “lunch and learn” session to introduce the project and the person/team responsible for implementation.</a:t>
            </a:r>
          </a:p>
          <a:p>
            <a:pPr marL="285750" lvl="0" indent="-285750">
              <a:spcBef>
                <a:spcPts val="600"/>
              </a:spcBef>
              <a:buFont typeface="Arial" panose="020B0604020202020204" pitchFamily="34" charset="0"/>
              <a:buChar char="•"/>
            </a:pPr>
            <a:r>
              <a:rPr lang="en-US" dirty="0">
                <a:solidFill>
                  <a:srgbClr val="494949"/>
                </a:solidFill>
              </a:rPr>
              <a:t>Requires IT, cyber and QMS/Maturity Model skills. Companies that don’t have IT/cyber staff may need a consultant. If the organization uses a service provider to handle IT/cyber management, the service provider needs to be involved in this project. If the service provider has access to your data, they need to be certified to the same CMMC Level. In the case of cloud service providers, they need to be FedRAMP moderate certified, or the equivalent.</a:t>
            </a:r>
          </a:p>
          <a:p>
            <a:pPr marL="285750" lvl="0" indent="-285750">
              <a:buFont typeface="Arial" panose="020B0604020202020204" pitchFamily="34" charset="0"/>
              <a:buChar char="•"/>
            </a:pPr>
            <a:endParaRPr lang="en-US" dirty="0">
              <a:solidFill>
                <a:srgbClr val="494949"/>
              </a:solidFill>
            </a:endParaRPr>
          </a:p>
          <a:p>
            <a:pPr marL="285750" lvl="0" indent="-285750">
              <a:buFont typeface="Arial" panose="020B0604020202020204" pitchFamily="34" charset="0"/>
              <a:buChar char="•"/>
            </a:pPr>
            <a:endParaRPr lang="en-US" dirty="0">
              <a:solidFill>
                <a:srgbClr val="494949"/>
              </a:solidFill>
            </a:endParaRPr>
          </a:p>
          <a:p>
            <a:pPr marL="285750" lvl="0" indent="-285750">
              <a:buFont typeface="Arial" panose="020B0604020202020204" pitchFamily="34" charset="0"/>
              <a:buChar char="•"/>
            </a:pPr>
            <a:endParaRPr lang="en-US" dirty="0">
              <a:solidFill>
                <a:srgbClr val="494949"/>
              </a:solidFill>
            </a:endParaRPr>
          </a:p>
        </p:txBody>
      </p:sp>
      <p:sp>
        <p:nvSpPr>
          <p:cNvPr id="10" name="Slide Number Placeholder 9">
            <a:extLst>
              <a:ext uri="{FF2B5EF4-FFF2-40B4-BE49-F238E27FC236}">
                <a16:creationId xmlns:a16="http://schemas.microsoft.com/office/drawing/2014/main" id="{36E54222-7D75-4E87-B986-090A18D46A6E}"/>
              </a:ext>
            </a:extLst>
          </p:cNvPr>
          <p:cNvSpPr>
            <a:spLocks noGrp="1"/>
          </p:cNvSpPr>
          <p:nvPr>
            <p:ph type="sldNum" sz="quarter" idx="12"/>
          </p:nvPr>
        </p:nvSpPr>
        <p:spPr/>
        <p:txBody>
          <a:bodyPr>
            <a:normAutofit fontScale="47500" lnSpcReduction="20000"/>
          </a:bodyPr>
          <a:lstStyle/>
          <a:p>
            <a:fld id="{A3F7CB7D-F184-43C7-B6FD-03D728E1BBFF}" type="slidenum">
              <a:rPr lang="en-US" smtClean="0">
                <a:solidFill>
                  <a:srgbClr val="FFFFFF"/>
                </a:solidFill>
              </a:rPr>
              <a:pPr/>
              <a:t>3</a:t>
            </a:fld>
            <a:endParaRPr lang="en-US" dirty="0">
              <a:solidFill>
                <a:srgbClr val="FFFFFF"/>
              </a:solidFill>
            </a:endParaRPr>
          </a:p>
        </p:txBody>
      </p:sp>
    </p:spTree>
    <p:extLst>
      <p:ext uri="{BB962C8B-B14F-4D97-AF65-F5344CB8AC3E}">
        <p14:creationId xmlns:p14="http://schemas.microsoft.com/office/powerpoint/2010/main" val="3683064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5AA6E-F585-4D1A-A7B0-D61D27993113}"/>
              </a:ext>
            </a:extLst>
          </p:cNvPr>
          <p:cNvSpPr>
            <a:spLocks noGrp="1"/>
          </p:cNvSpPr>
          <p:nvPr>
            <p:ph type="title"/>
          </p:nvPr>
        </p:nvSpPr>
        <p:spPr/>
        <p:txBody>
          <a:bodyPr/>
          <a:lstStyle/>
          <a:p>
            <a:r>
              <a:rPr lang="en-US" dirty="0"/>
              <a:t>Terminology – FCI and CUI</a:t>
            </a:r>
          </a:p>
        </p:txBody>
      </p:sp>
      <p:sp>
        <p:nvSpPr>
          <p:cNvPr id="3" name="TextBox 2">
            <a:extLst>
              <a:ext uri="{FF2B5EF4-FFF2-40B4-BE49-F238E27FC236}">
                <a16:creationId xmlns:a16="http://schemas.microsoft.com/office/drawing/2014/main" id="{25684A3C-8EEA-44E2-A275-D7221C25E3EC}"/>
              </a:ext>
            </a:extLst>
          </p:cNvPr>
          <p:cNvSpPr txBox="1"/>
          <p:nvPr/>
        </p:nvSpPr>
        <p:spPr>
          <a:xfrm>
            <a:off x="609600" y="1338421"/>
            <a:ext cx="8153400" cy="3693319"/>
          </a:xfrm>
          <a:prstGeom prst="rect">
            <a:avLst/>
          </a:prstGeom>
          <a:noFill/>
        </p:spPr>
        <p:txBody>
          <a:bodyPr wrap="square" rtlCol="0">
            <a:spAutoFit/>
          </a:bodyPr>
          <a:lstStyle/>
          <a:p>
            <a:pPr marL="285750" indent="-285750">
              <a:buFont typeface="Arial" panose="020B0604020202020204" pitchFamily="34" charset="0"/>
              <a:buChar char="•"/>
            </a:pPr>
            <a:r>
              <a:rPr lang="en-US" dirty="0"/>
              <a:t>Federal Contract Information [FCI] is information that is not marked as public or for public release and is subject to minimum cybersecurity requirements. FCI does not include information provided by the government to the public or simple transactional information, such as that required to process payments. While this information is not as sensitive as CUI, it must still be protected.</a:t>
            </a:r>
          </a:p>
          <a:p>
            <a:endParaRPr lang="en-US" sz="1200" dirty="0"/>
          </a:p>
          <a:p>
            <a:pPr marL="285750" indent="-285750">
              <a:buFont typeface="Arial" panose="020B0604020202020204" pitchFamily="34" charset="0"/>
              <a:buChar char="•"/>
            </a:pPr>
            <a:r>
              <a:rPr lang="en-US" dirty="0"/>
              <a:t>Controlled Unclassified Information [CUI] - is information that requires safeguarding or dissemination controls but is not considered classified – it is information that legally cannot be made public. CUI must be legally protected but is not deemed sensitive enough to require a high-level security level clearance to access. CUI is data, that if leaked or accessed by our adversaries, could negatively impact national security by showing our vulnerabilities or giving our adversaries an advantage. </a:t>
            </a:r>
          </a:p>
        </p:txBody>
      </p:sp>
      <p:sp>
        <p:nvSpPr>
          <p:cNvPr id="8" name="Slide Number Placeholder 7">
            <a:extLst>
              <a:ext uri="{FF2B5EF4-FFF2-40B4-BE49-F238E27FC236}">
                <a16:creationId xmlns:a16="http://schemas.microsoft.com/office/drawing/2014/main" id="{38C9D5A3-1708-459D-AF99-56DAE20E46E4}"/>
              </a:ext>
            </a:extLst>
          </p:cNvPr>
          <p:cNvSpPr>
            <a:spLocks noGrp="1"/>
          </p:cNvSpPr>
          <p:nvPr>
            <p:ph type="sldNum" sz="quarter" idx="12"/>
          </p:nvPr>
        </p:nvSpPr>
        <p:spPr/>
        <p:txBody>
          <a:bodyPr>
            <a:normAutofit fontScale="47500" lnSpcReduction="20000"/>
          </a:bodyPr>
          <a:lstStyle/>
          <a:p>
            <a:fld id="{A3F7CB7D-F184-43C7-B6FD-03D728E1BBFF}" type="slidenum">
              <a:rPr lang="en-US" smtClean="0">
                <a:solidFill>
                  <a:srgbClr val="FFFFFF"/>
                </a:solidFill>
              </a:rPr>
              <a:pPr/>
              <a:t>4</a:t>
            </a:fld>
            <a:endParaRPr lang="en-US" dirty="0">
              <a:solidFill>
                <a:srgbClr val="FFFFFF"/>
              </a:solidFill>
            </a:endParaRPr>
          </a:p>
        </p:txBody>
      </p:sp>
    </p:spTree>
    <p:extLst>
      <p:ext uri="{BB962C8B-B14F-4D97-AF65-F5344CB8AC3E}">
        <p14:creationId xmlns:p14="http://schemas.microsoft.com/office/powerpoint/2010/main" val="3068932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A7F24-2BB2-4CCB-AC47-480A61342530}"/>
              </a:ext>
            </a:extLst>
          </p:cNvPr>
          <p:cNvSpPr>
            <a:spLocks noGrp="1"/>
          </p:cNvSpPr>
          <p:nvPr>
            <p:ph type="title"/>
          </p:nvPr>
        </p:nvSpPr>
        <p:spPr/>
        <p:txBody>
          <a:bodyPr/>
          <a:lstStyle/>
          <a:p>
            <a:r>
              <a:rPr lang="en-US" dirty="0"/>
              <a:t>Terminology - CUI</a:t>
            </a:r>
          </a:p>
        </p:txBody>
      </p:sp>
      <p:sp>
        <p:nvSpPr>
          <p:cNvPr id="3" name="TextBox 2">
            <a:extLst>
              <a:ext uri="{FF2B5EF4-FFF2-40B4-BE49-F238E27FC236}">
                <a16:creationId xmlns:a16="http://schemas.microsoft.com/office/drawing/2014/main" id="{5F1F9E40-33C5-410A-9628-FC59743E9E6C}"/>
              </a:ext>
            </a:extLst>
          </p:cNvPr>
          <p:cNvSpPr txBox="1"/>
          <p:nvPr/>
        </p:nvSpPr>
        <p:spPr>
          <a:xfrm>
            <a:off x="609600" y="1428750"/>
            <a:ext cx="8153400" cy="2031325"/>
          </a:xfrm>
          <a:prstGeom prst="rect">
            <a:avLst/>
          </a:prstGeom>
          <a:noFill/>
        </p:spPr>
        <p:txBody>
          <a:bodyPr wrap="square" rtlCol="0">
            <a:spAutoFit/>
          </a:bodyPr>
          <a:lstStyle/>
          <a:p>
            <a:r>
              <a:rPr lang="en-US" dirty="0"/>
              <a:t>Examples of CUI include legal material, health documents, technical drawings and blueprints, intellectual property, ITAR controlled documents/products, etc. </a:t>
            </a:r>
            <a:r>
              <a:rPr lang="en-US" u="sng" dirty="0">
                <a:hlinkClick r:id="rId2"/>
              </a:rPr>
              <a:t>Click here</a:t>
            </a:r>
            <a:r>
              <a:rPr lang="en-US" dirty="0"/>
              <a:t> for a link to the CUI Registry housed in the National Archives. It is important to look at each category, not just the Defense category.</a:t>
            </a:r>
          </a:p>
          <a:p>
            <a:endParaRPr lang="en-US" dirty="0"/>
          </a:p>
          <a:p>
            <a:r>
              <a:rPr lang="en-US" dirty="0"/>
              <a:t>Please click </a:t>
            </a:r>
            <a:r>
              <a:rPr lang="en-US" u="sng" dirty="0">
                <a:hlinkClick r:id="rId3"/>
              </a:rPr>
              <a:t>here</a:t>
            </a:r>
            <a:r>
              <a:rPr lang="en-US" dirty="0"/>
              <a:t> to access DoD CUI training. The course is mandatory training for all of DoD and industry personnel with access to controlled unclassified information.</a:t>
            </a:r>
          </a:p>
        </p:txBody>
      </p:sp>
      <p:sp>
        <p:nvSpPr>
          <p:cNvPr id="8" name="Slide Number Placeholder 7">
            <a:extLst>
              <a:ext uri="{FF2B5EF4-FFF2-40B4-BE49-F238E27FC236}">
                <a16:creationId xmlns:a16="http://schemas.microsoft.com/office/drawing/2014/main" id="{F7498D4F-E299-4D21-B054-B95C0DB56154}"/>
              </a:ext>
            </a:extLst>
          </p:cNvPr>
          <p:cNvSpPr>
            <a:spLocks noGrp="1"/>
          </p:cNvSpPr>
          <p:nvPr>
            <p:ph type="sldNum" sz="quarter" idx="12"/>
          </p:nvPr>
        </p:nvSpPr>
        <p:spPr/>
        <p:txBody>
          <a:bodyPr>
            <a:normAutofit fontScale="47500" lnSpcReduction="20000"/>
          </a:bodyPr>
          <a:lstStyle/>
          <a:p>
            <a:fld id="{A3F7CB7D-F184-43C7-B6FD-03D728E1BBFF}" type="slidenum">
              <a:rPr lang="en-US" smtClean="0">
                <a:solidFill>
                  <a:srgbClr val="FFFFFF"/>
                </a:solidFill>
              </a:rPr>
              <a:pPr/>
              <a:t>5</a:t>
            </a:fld>
            <a:endParaRPr lang="en-US" dirty="0">
              <a:solidFill>
                <a:srgbClr val="FFFFFF"/>
              </a:solidFill>
            </a:endParaRPr>
          </a:p>
        </p:txBody>
      </p:sp>
    </p:spTree>
    <p:extLst>
      <p:ext uri="{BB962C8B-B14F-4D97-AF65-F5344CB8AC3E}">
        <p14:creationId xmlns:p14="http://schemas.microsoft.com/office/powerpoint/2010/main" val="970598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FBB22-7AFE-4779-BC1A-07D6911E2CD6}"/>
              </a:ext>
            </a:extLst>
          </p:cNvPr>
          <p:cNvSpPr>
            <a:spLocks noGrp="1"/>
          </p:cNvSpPr>
          <p:nvPr>
            <p:ph type="title"/>
          </p:nvPr>
        </p:nvSpPr>
        <p:spPr/>
        <p:txBody>
          <a:bodyPr>
            <a:normAutofit/>
          </a:bodyPr>
          <a:lstStyle/>
          <a:p>
            <a:r>
              <a:rPr lang="en-US" dirty="0"/>
              <a:t>Terminology and Regulations</a:t>
            </a:r>
          </a:p>
        </p:txBody>
      </p:sp>
      <p:sp>
        <p:nvSpPr>
          <p:cNvPr id="3" name="TextBox 2">
            <a:extLst>
              <a:ext uri="{FF2B5EF4-FFF2-40B4-BE49-F238E27FC236}">
                <a16:creationId xmlns:a16="http://schemas.microsoft.com/office/drawing/2014/main" id="{673CC667-C3C0-4807-84A3-D321D5DC88E9}"/>
              </a:ext>
            </a:extLst>
          </p:cNvPr>
          <p:cNvSpPr txBox="1"/>
          <p:nvPr/>
        </p:nvSpPr>
        <p:spPr>
          <a:xfrm>
            <a:off x="609600" y="1428750"/>
            <a:ext cx="8229600" cy="3000821"/>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US" dirty="0"/>
              <a:t>FAR: Federal Acquisition Regulation – set of rules regarding government procurement</a:t>
            </a:r>
          </a:p>
          <a:p>
            <a:pPr marL="742950" lvl="1" indent="-285750">
              <a:spcBef>
                <a:spcPts val="600"/>
              </a:spcBef>
              <a:buSzPct val="75000"/>
              <a:buFont typeface="Wingdings" panose="05000000000000000000" pitchFamily="2" charset="2"/>
              <a:buChar char="Ø"/>
            </a:pPr>
            <a:r>
              <a:rPr lang="en-US" sz="1700" dirty="0"/>
              <a:t>FAR 52.204-21 – Basic Safeguarding of Covered Contractor Information Systems – covers FCI and is equivalent to CMMC Level 1 - applies to approximately 60% of defense contractors</a:t>
            </a:r>
          </a:p>
          <a:p>
            <a:pPr marL="285750" indent="-285750">
              <a:spcBef>
                <a:spcPts val="600"/>
              </a:spcBef>
              <a:buFont typeface="Arial" panose="020B0604020202020204" pitchFamily="34" charset="0"/>
              <a:buChar char="•"/>
            </a:pPr>
            <a:r>
              <a:rPr lang="en-US" dirty="0"/>
              <a:t>DFARS: Defense Federal Regulation Supplement – additional set of rules for DoD procurement</a:t>
            </a:r>
          </a:p>
          <a:p>
            <a:pPr marL="742950" lvl="1" indent="-285750">
              <a:spcBef>
                <a:spcPts val="600"/>
              </a:spcBef>
              <a:buSzPct val="75000"/>
              <a:buFont typeface="Wingdings" panose="05000000000000000000" pitchFamily="2" charset="2"/>
              <a:buChar char="Ø"/>
            </a:pPr>
            <a:r>
              <a:rPr lang="en-US" sz="1700" dirty="0"/>
              <a:t>DFARS 252.204-7012 – Safeguarding Covered Defense Information and Cyber Incident Reporting – covers CUI and points to the 110 controls in NIST SP 800-171. Applies to 38% of defense contractors. </a:t>
            </a:r>
          </a:p>
        </p:txBody>
      </p:sp>
      <p:sp>
        <p:nvSpPr>
          <p:cNvPr id="8" name="Slide Number Placeholder 7">
            <a:extLst>
              <a:ext uri="{FF2B5EF4-FFF2-40B4-BE49-F238E27FC236}">
                <a16:creationId xmlns:a16="http://schemas.microsoft.com/office/drawing/2014/main" id="{81A3DCB0-246B-4A84-9C30-680A6E260826}"/>
              </a:ext>
            </a:extLst>
          </p:cNvPr>
          <p:cNvSpPr>
            <a:spLocks noGrp="1"/>
          </p:cNvSpPr>
          <p:nvPr>
            <p:ph type="sldNum" sz="quarter" idx="12"/>
          </p:nvPr>
        </p:nvSpPr>
        <p:spPr/>
        <p:txBody>
          <a:bodyPr>
            <a:normAutofit fontScale="47500" lnSpcReduction="20000"/>
          </a:bodyPr>
          <a:lstStyle/>
          <a:p>
            <a:fld id="{A3F7CB7D-F184-43C7-B6FD-03D728E1BBFF}" type="slidenum">
              <a:rPr lang="en-US" smtClean="0">
                <a:solidFill>
                  <a:srgbClr val="FFFFFF"/>
                </a:solidFill>
              </a:rPr>
              <a:pPr/>
              <a:t>6</a:t>
            </a:fld>
            <a:endParaRPr lang="en-US" dirty="0">
              <a:solidFill>
                <a:srgbClr val="FFFFFF"/>
              </a:solidFill>
            </a:endParaRPr>
          </a:p>
        </p:txBody>
      </p:sp>
    </p:spTree>
    <p:extLst>
      <p:ext uri="{BB962C8B-B14F-4D97-AF65-F5344CB8AC3E}">
        <p14:creationId xmlns:p14="http://schemas.microsoft.com/office/powerpoint/2010/main" val="2107612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8FEBF-F17A-4FC7-8424-6D75E14D4D59}"/>
              </a:ext>
            </a:extLst>
          </p:cNvPr>
          <p:cNvSpPr>
            <a:spLocks noGrp="1"/>
          </p:cNvSpPr>
          <p:nvPr>
            <p:ph type="title"/>
          </p:nvPr>
        </p:nvSpPr>
        <p:spPr/>
        <p:txBody>
          <a:bodyPr/>
          <a:lstStyle/>
          <a:p>
            <a:r>
              <a:rPr lang="en-US" dirty="0"/>
              <a:t>Terminology and Regulations</a:t>
            </a:r>
          </a:p>
        </p:txBody>
      </p:sp>
      <p:sp>
        <p:nvSpPr>
          <p:cNvPr id="3" name="TextBox 2">
            <a:extLst>
              <a:ext uri="{FF2B5EF4-FFF2-40B4-BE49-F238E27FC236}">
                <a16:creationId xmlns:a16="http://schemas.microsoft.com/office/drawing/2014/main" id="{D7092109-BFF4-4896-9E77-BF45AD2E0BAF}"/>
              </a:ext>
            </a:extLst>
          </p:cNvPr>
          <p:cNvSpPr txBox="1"/>
          <p:nvPr/>
        </p:nvSpPr>
        <p:spPr>
          <a:xfrm>
            <a:off x="609600" y="1504950"/>
            <a:ext cx="8153400" cy="2092881"/>
          </a:xfrm>
          <a:prstGeom prst="rect">
            <a:avLst/>
          </a:prstGeom>
          <a:noFill/>
        </p:spPr>
        <p:txBody>
          <a:bodyPr wrap="square" rtlCol="0">
            <a:spAutoFit/>
          </a:bodyPr>
          <a:lstStyle/>
          <a:p>
            <a:pPr marL="285750" indent="-285750">
              <a:buFont typeface="Arial" panose="020B0604020202020204" pitchFamily="34" charset="0"/>
              <a:buChar char="•"/>
            </a:pPr>
            <a:r>
              <a:rPr lang="en-US" dirty="0"/>
              <a:t>NIST – National Institute of Standards and Technology – physical sciences laboratory and non-regulatory agency of the US Dept. of Commerce whose mission is to promote innovation and industrial competitiveness. NIST SP 800-171 provides the 110 controls for compliance to DFARS clause 252.204-7012</a:t>
            </a:r>
          </a:p>
          <a:p>
            <a:pPr marL="285750" indent="-285750">
              <a:buFont typeface="Arial" panose="020B0604020202020204" pitchFamily="34" charset="0"/>
              <a:buChar char="•"/>
            </a:pPr>
            <a:endParaRPr lang="en-US" dirty="0"/>
          </a:p>
          <a:p>
            <a:pPr algn="ctr"/>
            <a:r>
              <a:rPr lang="en-US" sz="4000" b="1" dirty="0"/>
              <a:t>Why does the type of data matter?</a:t>
            </a:r>
          </a:p>
        </p:txBody>
      </p:sp>
      <p:sp>
        <p:nvSpPr>
          <p:cNvPr id="8" name="Slide Number Placeholder 7">
            <a:extLst>
              <a:ext uri="{FF2B5EF4-FFF2-40B4-BE49-F238E27FC236}">
                <a16:creationId xmlns:a16="http://schemas.microsoft.com/office/drawing/2014/main" id="{0F134E9F-1165-43AE-9AE0-9604EC817C63}"/>
              </a:ext>
            </a:extLst>
          </p:cNvPr>
          <p:cNvSpPr>
            <a:spLocks noGrp="1"/>
          </p:cNvSpPr>
          <p:nvPr>
            <p:ph type="sldNum" sz="quarter" idx="12"/>
          </p:nvPr>
        </p:nvSpPr>
        <p:spPr/>
        <p:txBody>
          <a:bodyPr>
            <a:normAutofit fontScale="47500" lnSpcReduction="20000"/>
          </a:bodyPr>
          <a:lstStyle/>
          <a:p>
            <a:fld id="{A3F7CB7D-F184-43C7-B6FD-03D728E1BBFF}" type="slidenum">
              <a:rPr lang="en-US" smtClean="0">
                <a:solidFill>
                  <a:srgbClr val="FFFFFF"/>
                </a:solidFill>
              </a:rPr>
              <a:pPr/>
              <a:t>7</a:t>
            </a:fld>
            <a:endParaRPr lang="en-US" dirty="0">
              <a:solidFill>
                <a:srgbClr val="FFFFFF"/>
              </a:solidFill>
            </a:endParaRPr>
          </a:p>
        </p:txBody>
      </p:sp>
    </p:spTree>
    <p:extLst>
      <p:ext uri="{BB962C8B-B14F-4D97-AF65-F5344CB8AC3E}">
        <p14:creationId xmlns:p14="http://schemas.microsoft.com/office/powerpoint/2010/main" val="3113646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F1E08-7B9D-4EE4-8EAD-4FBCBF69D5E8}"/>
              </a:ext>
            </a:extLst>
          </p:cNvPr>
          <p:cNvSpPr>
            <a:spLocks noGrp="1"/>
          </p:cNvSpPr>
          <p:nvPr>
            <p:ph type="title"/>
          </p:nvPr>
        </p:nvSpPr>
        <p:spPr/>
        <p:txBody>
          <a:bodyPr/>
          <a:lstStyle/>
          <a:p>
            <a:r>
              <a:rPr lang="en-US" dirty="0"/>
              <a:t>Why the Type of Data Matters</a:t>
            </a:r>
          </a:p>
        </p:txBody>
      </p:sp>
      <p:cxnSp>
        <p:nvCxnSpPr>
          <p:cNvPr id="4" name="Straight Connector 3">
            <a:extLst>
              <a:ext uri="{FF2B5EF4-FFF2-40B4-BE49-F238E27FC236}">
                <a16:creationId xmlns:a16="http://schemas.microsoft.com/office/drawing/2014/main" id="{CD060013-D48B-413D-8F1D-1E39BEBFB675}"/>
              </a:ext>
            </a:extLst>
          </p:cNvPr>
          <p:cNvCxnSpPr/>
          <p:nvPr/>
        </p:nvCxnSpPr>
        <p:spPr>
          <a:xfrm>
            <a:off x="609600" y="1581150"/>
            <a:ext cx="7696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8C01E0CC-6987-4F5C-B99F-AE042B09BFA7}"/>
              </a:ext>
            </a:extLst>
          </p:cNvPr>
          <p:cNvCxnSpPr>
            <a:cxnSpLocks/>
          </p:cNvCxnSpPr>
          <p:nvPr/>
        </p:nvCxnSpPr>
        <p:spPr>
          <a:xfrm>
            <a:off x="4389120" y="1645920"/>
            <a:ext cx="0" cy="1905000"/>
          </a:xfrm>
          <a:prstGeom prst="line">
            <a:avLst/>
          </a:prstGeom>
        </p:spPr>
        <p:style>
          <a:lnRef idx="2">
            <a:schemeClr val="accent1"/>
          </a:lnRef>
          <a:fillRef idx="0">
            <a:schemeClr val="accent1"/>
          </a:fillRef>
          <a:effectRef idx="1">
            <a:schemeClr val="accent1"/>
          </a:effectRef>
          <a:fontRef idx="minor">
            <a:schemeClr val="tx1"/>
          </a:fontRef>
        </p:style>
      </p:cxnSp>
      <p:sp>
        <p:nvSpPr>
          <p:cNvPr id="7" name="TextBox 6">
            <a:extLst>
              <a:ext uri="{FF2B5EF4-FFF2-40B4-BE49-F238E27FC236}">
                <a16:creationId xmlns:a16="http://schemas.microsoft.com/office/drawing/2014/main" id="{00EE3D72-55C9-42AE-B52A-473F04C8743F}"/>
              </a:ext>
            </a:extLst>
          </p:cNvPr>
          <p:cNvSpPr txBox="1"/>
          <p:nvPr/>
        </p:nvSpPr>
        <p:spPr>
          <a:xfrm>
            <a:off x="1447800" y="1276350"/>
            <a:ext cx="1219200" cy="369332"/>
          </a:xfrm>
          <a:prstGeom prst="rect">
            <a:avLst/>
          </a:prstGeom>
          <a:noFill/>
        </p:spPr>
        <p:txBody>
          <a:bodyPr wrap="square" rtlCol="0">
            <a:spAutoFit/>
          </a:bodyPr>
          <a:lstStyle/>
          <a:p>
            <a:pPr algn="ctr"/>
            <a:r>
              <a:rPr lang="en-US" dirty="0"/>
              <a:t>FCI</a:t>
            </a:r>
          </a:p>
        </p:txBody>
      </p:sp>
      <p:sp>
        <p:nvSpPr>
          <p:cNvPr id="10" name="TextBox 9">
            <a:extLst>
              <a:ext uri="{FF2B5EF4-FFF2-40B4-BE49-F238E27FC236}">
                <a16:creationId xmlns:a16="http://schemas.microsoft.com/office/drawing/2014/main" id="{861F3033-5CD5-4E3E-826A-BB7D87C75552}"/>
              </a:ext>
            </a:extLst>
          </p:cNvPr>
          <p:cNvSpPr txBox="1"/>
          <p:nvPr/>
        </p:nvSpPr>
        <p:spPr>
          <a:xfrm>
            <a:off x="6172200" y="1280902"/>
            <a:ext cx="1066800" cy="369332"/>
          </a:xfrm>
          <a:prstGeom prst="rect">
            <a:avLst/>
          </a:prstGeom>
          <a:noFill/>
        </p:spPr>
        <p:txBody>
          <a:bodyPr wrap="square" rtlCol="0">
            <a:spAutoFit/>
          </a:bodyPr>
          <a:lstStyle/>
          <a:p>
            <a:r>
              <a:rPr lang="en-US" dirty="0"/>
              <a:t>CUI</a:t>
            </a:r>
          </a:p>
        </p:txBody>
      </p:sp>
      <p:sp>
        <p:nvSpPr>
          <p:cNvPr id="12" name="TextBox 11">
            <a:extLst>
              <a:ext uri="{FF2B5EF4-FFF2-40B4-BE49-F238E27FC236}">
                <a16:creationId xmlns:a16="http://schemas.microsoft.com/office/drawing/2014/main" id="{00801C5E-453B-4514-9E99-20225D0DB959}"/>
              </a:ext>
            </a:extLst>
          </p:cNvPr>
          <p:cNvSpPr txBox="1"/>
          <p:nvPr/>
        </p:nvSpPr>
        <p:spPr>
          <a:xfrm>
            <a:off x="685800" y="1755447"/>
            <a:ext cx="3429000" cy="1477328"/>
          </a:xfrm>
          <a:prstGeom prst="rect">
            <a:avLst/>
          </a:prstGeom>
          <a:noFill/>
        </p:spPr>
        <p:txBody>
          <a:bodyPr wrap="square" rtlCol="0">
            <a:spAutoFit/>
          </a:bodyPr>
          <a:lstStyle/>
          <a:p>
            <a:pPr marL="285750" indent="-285750">
              <a:buFont typeface="Arial" panose="020B0604020202020204" pitchFamily="34" charset="0"/>
              <a:buChar char="•"/>
            </a:pPr>
            <a:r>
              <a:rPr lang="en-US" dirty="0"/>
              <a:t>17 controls for CMMC Level 1</a:t>
            </a:r>
          </a:p>
          <a:p>
            <a:pPr marL="285750" indent="-285750">
              <a:buFont typeface="Arial" panose="020B0604020202020204" pitchFamily="34" charset="0"/>
              <a:buChar char="•"/>
            </a:pPr>
            <a:r>
              <a:rPr lang="en-US" dirty="0"/>
              <a:t>Assessment/audit cost - $3000</a:t>
            </a:r>
          </a:p>
          <a:p>
            <a:pPr marL="285750" indent="-285750">
              <a:buFont typeface="Arial" panose="020B0604020202020204" pitchFamily="34" charset="0"/>
              <a:buChar char="•"/>
            </a:pPr>
            <a:r>
              <a:rPr lang="en-US" dirty="0"/>
              <a:t>Risk to national security – low</a:t>
            </a:r>
          </a:p>
          <a:p>
            <a:pPr marL="285750" indent="-285750">
              <a:buFont typeface="Arial" panose="020B0604020202020204" pitchFamily="34" charset="0"/>
              <a:buChar char="•"/>
            </a:pPr>
            <a:r>
              <a:rPr lang="en-US" dirty="0"/>
              <a:t>Implementation time – 2 to 3 months</a:t>
            </a:r>
          </a:p>
        </p:txBody>
      </p:sp>
      <p:sp>
        <p:nvSpPr>
          <p:cNvPr id="13" name="TextBox 12">
            <a:extLst>
              <a:ext uri="{FF2B5EF4-FFF2-40B4-BE49-F238E27FC236}">
                <a16:creationId xmlns:a16="http://schemas.microsoft.com/office/drawing/2014/main" id="{E98AB40B-0535-4474-BE08-CA6F782A68B8}"/>
              </a:ext>
            </a:extLst>
          </p:cNvPr>
          <p:cNvSpPr txBox="1"/>
          <p:nvPr/>
        </p:nvSpPr>
        <p:spPr>
          <a:xfrm>
            <a:off x="4686300" y="1721105"/>
            <a:ext cx="3848097" cy="1477328"/>
          </a:xfrm>
          <a:prstGeom prst="rect">
            <a:avLst/>
          </a:prstGeom>
          <a:noFill/>
        </p:spPr>
        <p:txBody>
          <a:bodyPr wrap="square" rtlCol="0">
            <a:spAutoFit/>
          </a:bodyPr>
          <a:lstStyle/>
          <a:p>
            <a:pPr marL="285750" indent="-285750">
              <a:buFont typeface="Arial" panose="020B0604020202020204" pitchFamily="34" charset="0"/>
              <a:buChar char="•"/>
            </a:pPr>
            <a:r>
              <a:rPr lang="en-US" dirty="0"/>
              <a:t>130 controls for CMMC Level 3</a:t>
            </a:r>
          </a:p>
          <a:p>
            <a:pPr marL="285750" indent="-285750">
              <a:buFont typeface="Arial" panose="020B0604020202020204" pitchFamily="34" charset="0"/>
              <a:buChar char="•"/>
            </a:pPr>
            <a:r>
              <a:rPr lang="en-US" dirty="0"/>
              <a:t>Assessment/audit cost - $50,000</a:t>
            </a:r>
          </a:p>
          <a:p>
            <a:pPr marL="285750" indent="-285750">
              <a:buFont typeface="Arial" panose="020B0604020202020204" pitchFamily="34" charset="0"/>
              <a:buChar char="•"/>
            </a:pPr>
            <a:r>
              <a:rPr lang="en-US" dirty="0"/>
              <a:t>Risk to national security – moderate</a:t>
            </a:r>
          </a:p>
          <a:p>
            <a:pPr marL="285750" indent="-285750">
              <a:buFont typeface="Arial" panose="020B0604020202020204" pitchFamily="34" charset="0"/>
              <a:buChar char="•"/>
            </a:pPr>
            <a:r>
              <a:rPr lang="en-US" dirty="0"/>
              <a:t>Implementation time – 6 to 12 months</a:t>
            </a:r>
          </a:p>
        </p:txBody>
      </p:sp>
      <p:sp>
        <p:nvSpPr>
          <p:cNvPr id="16" name="TextBox 15">
            <a:extLst>
              <a:ext uri="{FF2B5EF4-FFF2-40B4-BE49-F238E27FC236}">
                <a16:creationId xmlns:a16="http://schemas.microsoft.com/office/drawing/2014/main" id="{AC913261-46E1-416B-8130-E863C1C1B72B}"/>
              </a:ext>
            </a:extLst>
          </p:cNvPr>
          <p:cNvSpPr txBox="1"/>
          <p:nvPr/>
        </p:nvSpPr>
        <p:spPr>
          <a:xfrm>
            <a:off x="693424" y="3699872"/>
            <a:ext cx="7391391" cy="1200329"/>
          </a:xfrm>
          <a:prstGeom prst="rect">
            <a:avLst/>
          </a:prstGeom>
          <a:noFill/>
        </p:spPr>
        <p:txBody>
          <a:bodyPr wrap="square" rtlCol="0">
            <a:spAutoFit/>
          </a:bodyPr>
          <a:lstStyle/>
          <a:p>
            <a:r>
              <a:rPr lang="en-US" dirty="0"/>
              <a:t>Before you can begin your compliance project, it is </a:t>
            </a:r>
            <a:r>
              <a:rPr lang="en-US" b="1" dirty="0"/>
              <a:t>essential</a:t>
            </a:r>
            <a:r>
              <a:rPr lang="en-US" dirty="0"/>
              <a:t> to know what type(s) of data your company touches. It is also </a:t>
            </a:r>
            <a:r>
              <a:rPr lang="en-US" b="1" dirty="0"/>
              <a:t>essential</a:t>
            </a:r>
            <a:r>
              <a:rPr lang="en-US" dirty="0"/>
              <a:t> to reduce the amount of CUI housed with defense contractors. Will require unprecedented amount of collaboration between contracting officers, primes and subs.</a:t>
            </a:r>
          </a:p>
        </p:txBody>
      </p:sp>
      <p:sp>
        <p:nvSpPr>
          <p:cNvPr id="19" name="Slide Number Placeholder 18">
            <a:extLst>
              <a:ext uri="{FF2B5EF4-FFF2-40B4-BE49-F238E27FC236}">
                <a16:creationId xmlns:a16="http://schemas.microsoft.com/office/drawing/2014/main" id="{816C41A7-79E1-4FEE-8A8F-FECD44820E53}"/>
              </a:ext>
            </a:extLst>
          </p:cNvPr>
          <p:cNvSpPr>
            <a:spLocks noGrp="1"/>
          </p:cNvSpPr>
          <p:nvPr>
            <p:ph type="sldNum" sz="quarter" idx="12"/>
          </p:nvPr>
        </p:nvSpPr>
        <p:spPr/>
        <p:txBody>
          <a:bodyPr>
            <a:normAutofit fontScale="47500" lnSpcReduction="20000"/>
          </a:bodyPr>
          <a:lstStyle/>
          <a:p>
            <a:fld id="{A3F7CB7D-F184-43C7-B6FD-03D728E1BBFF}" type="slidenum">
              <a:rPr lang="en-US" smtClean="0">
                <a:solidFill>
                  <a:srgbClr val="FFFFFF"/>
                </a:solidFill>
              </a:rPr>
              <a:pPr/>
              <a:t>8</a:t>
            </a:fld>
            <a:endParaRPr lang="en-US" dirty="0">
              <a:solidFill>
                <a:srgbClr val="FFFFFF"/>
              </a:solidFill>
            </a:endParaRPr>
          </a:p>
        </p:txBody>
      </p:sp>
    </p:spTree>
    <p:extLst>
      <p:ext uri="{BB962C8B-B14F-4D97-AF65-F5344CB8AC3E}">
        <p14:creationId xmlns:p14="http://schemas.microsoft.com/office/powerpoint/2010/main" val="1519472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3F2E9-E33D-4C90-93BE-6669CAE7EC96}"/>
              </a:ext>
            </a:extLst>
          </p:cNvPr>
          <p:cNvSpPr>
            <a:spLocks noGrp="1"/>
          </p:cNvSpPr>
          <p:nvPr>
            <p:ph type="title"/>
          </p:nvPr>
        </p:nvSpPr>
        <p:spPr/>
        <p:txBody>
          <a:bodyPr>
            <a:normAutofit/>
          </a:bodyPr>
          <a:lstStyle/>
          <a:p>
            <a:r>
              <a:rPr lang="en-US" sz="4000" dirty="0"/>
              <a:t>Why is Cybersecurity so Important?</a:t>
            </a:r>
          </a:p>
        </p:txBody>
      </p:sp>
      <p:sp>
        <p:nvSpPr>
          <p:cNvPr id="3" name="TextBox 2">
            <a:extLst>
              <a:ext uri="{FF2B5EF4-FFF2-40B4-BE49-F238E27FC236}">
                <a16:creationId xmlns:a16="http://schemas.microsoft.com/office/drawing/2014/main" id="{8161454A-5BCF-4230-BC43-69C8DF438FFD}"/>
              </a:ext>
            </a:extLst>
          </p:cNvPr>
          <p:cNvSpPr txBox="1"/>
          <p:nvPr/>
        </p:nvSpPr>
        <p:spPr>
          <a:xfrm>
            <a:off x="609600" y="1428750"/>
            <a:ext cx="8153400" cy="3588162"/>
          </a:xfrm>
          <a:prstGeom prst="rect">
            <a:avLst/>
          </a:prstGeom>
          <a:noFill/>
        </p:spPr>
        <p:txBody>
          <a:bodyPr wrap="square" rtlCol="0">
            <a:spAutoFit/>
          </a:bodyPr>
          <a:lstStyle/>
          <a:p>
            <a:pPr marL="285750" indent="-285750">
              <a:buFont typeface="Arial" panose="020B0604020202020204" pitchFamily="34" charset="0"/>
              <a:buChar char="•"/>
            </a:pPr>
            <a:r>
              <a:rPr lang="en-US" dirty="0"/>
              <a:t>70% to 80% of DoD data resides on contractors’ networks and there are over 300,000 companies in the defense industrial base. Data is the new currency.</a:t>
            </a:r>
          </a:p>
          <a:p>
            <a:pPr marL="285750" lvl="0" indent="-285750" eaLnBrk="0" fontAlgn="base" hangingPunct="0">
              <a:spcBef>
                <a:spcPts val="700"/>
              </a:spcBef>
              <a:spcAft>
                <a:spcPct val="0"/>
              </a:spcAft>
              <a:buClr>
                <a:srgbClr val="73777A"/>
              </a:buClr>
              <a:buSzPct val="100000"/>
              <a:buFont typeface="Arial" panose="020B0604020202020204" pitchFamily="34" charset="0"/>
              <a:buChar char="•"/>
              <a:defRPr/>
            </a:pPr>
            <a:r>
              <a:rPr lang="en-US" dirty="0"/>
              <a:t>$600B [1% of GDP] is lost to cyber theft each year to our adversaries</a:t>
            </a:r>
          </a:p>
          <a:p>
            <a:pPr marL="285750" lvl="0" indent="-285750" eaLnBrk="0" fontAlgn="base" hangingPunct="0">
              <a:spcBef>
                <a:spcPts val="700"/>
              </a:spcBef>
              <a:spcAft>
                <a:spcPct val="0"/>
              </a:spcAft>
              <a:buClr>
                <a:srgbClr val="73777A"/>
              </a:buClr>
              <a:buSzPct val="100000"/>
              <a:buFont typeface="Arial" panose="020B0604020202020204" pitchFamily="34" charset="0"/>
              <a:buChar char="•"/>
              <a:defRPr/>
            </a:pPr>
            <a:r>
              <a:rPr lang="en-US" dirty="0"/>
              <a:t>Half of all cyber attacks are targeted at small businesses, and some never recover due to the high cost of a cyber attack</a:t>
            </a:r>
          </a:p>
          <a:p>
            <a:pPr marL="285750" lvl="0" indent="-285750" eaLnBrk="0" fontAlgn="base" hangingPunct="0">
              <a:spcBef>
                <a:spcPts val="700"/>
              </a:spcBef>
              <a:spcAft>
                <a:spcPct val="0"/>
              </a:spcAft>
              <a:buClr>
                <a:srgbClr val="73777A"/>
              </a:buClr>
              <a:buSzPct val="100000"/>
              <a:buFont typeface="Arial" panose="020B0604020202020204" pitchFamily="34" charset="0"/>
              <a:buChar char="•"/>
              <a:defRPr/>
            </a:pPr>
            <a:r>
              <a:rPr lang="en-US" dirty="0"/>
              <a:t>Our adversaries are looking for our vulnerabilities and weaknesses in attempt to steal our technology and disrupt our supply chains.</a:t>
            </a:r>
          </a:p>
          <a:p>
            <a:pPr marL="285750" lvl="0" indent="-285750" eaLnBrk="0" fontAlgn="base" hangingPunct="0">
              <a:spcBef>
                <a:spcPts val="700"/>
              </a:spcBef>
              <a:spcAft>
                <a:spcPct val="0"/>
              </a:spcAft>
              <a:buClr>
                <a:srgbClr val="73777A"/>
              </a:buClr>
              <a:buSzPct val="100000"/>
              <a:buFont typeface="Arial" panose="020B0604020202020204" pitchFamily="34" charset="0"/>
              <a:buChar char="•"/>
              <a:defRPr/>
            </a:pPr>
            <a:r>
              <a:rPr lang="en-US" dirty="0"/>
              <a:t>It is our duty to protect our country from its adversaries. </a:t>
            </a:r>
          </a:p>
          <a:p>
            <a:pPr marL="285750" lvl="0" indent="-285750" eaLnBrk="0" fontAlgn="base" hangingPunct="0">
              <a:spcBef>
                <a:spcPts val="700"/>
              </a:spcBef>
              <a:spcAft>
                <a:spcPct val="0"/>
              </a:spcAft>
              <a:buClr>
                <a:srgbClr val="73777A"/>
              </a:buClr>
              <a:buSzPct val="100000"/>
              <a:buFont typeface="Arial" panose="020B0604020202020204" pitchFamily="34" charset="0"/>
              <a:buChar char="•"/>
              <a:defRPr/>
            </a:pPr>
            <a:r>
              <a:rPr lang="en-US" dirty="0"/>
              <a:t>The SolarWinds breach proved that our adversaries can find our vulnerabilities and capitalize on them. The latest count is 180K companies affected.</a:t>
            </a:r>
          </a:p>
          <a:p>
            <a:endParaRPr lang="en-US" dirty="0"/>
          </a:p>
        </p:txBody>
      </p:sp>
      <p:sp>
        <p:nvSpPr>
          <p:cNvPr id="8" name="Slide Number Placeholder 7">
            <a:extLst>
              <a:ext uri="{FF2B5EF4-FFF2-40B4-BE49-F238E27FC236}">
                <a16:creationId xmlns:a16="http://schemas.microsoft.com/office/drawing/2014/main" id="{AF65525C-9391-409B-97F3-574BF9A9DCE7}"/>
              </a:ext>
            </a:extLst>
          </p:cNvPr>
          <p:cNvSpPr>
            <a:spLocks noGrp="1"/>
          </p:cNvSpPr>
          <p:nvPr>
            <p:ph type="sldNum" sz="quarter" idx="12"/>
          </p:nvPr>
        </p:nvSpPr>
        <p:spPr/>
        <p:txBody>
          <a:bodyPr>
            <a:normAutofit fontScale="47500" lnSpcReduction="20000"/>
          </a:bodyPr>
          <a:lstStyle/>
          <a:p>
            <a:fld id="{A3F7CB7D-F184-43C7-B6FD-03D728E1BBFF}" type="slidenum">
              <a:rPr lang="en-US" smtClean="0">
                <a:solidFill>
                  <a:srgbClr val="FFFFFF"/>
                </a:solidFill>
              </a:rPr>
              <a:pPr/>
              <a:t>9</a:t>
            </a:fld>
            <a:endParaRPr lang="en-US" dirty="0">
              <a:solidFill>
                <a:srgbClr val="FFFFFF"/>
              </a:solidFill>
            </a:endParaRPr>
          </a:p>
        </p:txBody>
      </p:sp>
    </p:spTree>
    <p:extLst>
      <p:ext uri="{BB962C8B-B14F-4D97-AF65-F5344CB8AC3E}">
        <p14:creationId xmlns:p14="http://schemas.microsoft.com/office/powerpoint/2010/main" val="2121832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 Presentation">
  <a:themeElements>
    <a:clrScheme name="Custom 5">
      <a:dk1>
        <a:srgbClr val="494949"/>
      </a:dk1>
      <a:lt1>
        <a:srgbClr val="000000"/>
      </a:lt1>
      <a:dk2>
        <a:srgbClr val="33313D"/>
      </a:dk2>
      <a:lt2>
        <a:srgbClr val="000000"/>
      </a:lt2>
      <a:accent1>
        <a:srgbClr val="0B0D4D"/>
      </a:accent1>
      <a:accent2>
        <a:srgbClr val="73777A"/>
      </a:accent2>
      <a:accent3>
        <a:srgbClr val="9F8011"/>
      </a:accent3>
      <a:accent4>
        <a:srgbClr val="0D0066"/>
      </a:accent4>
      <a:accent5>
        <a:srgbClr val="CAE1FF"/>
      </a:accent5>
      <a:accent6>
        <a:srgbClr val="FFFFFF"/>
      </a:accent6>
      <a:hlink>
        <a:srgbClr val="060B72"/>
      </a:hlink>
      <a:folHlink>
        <a:srgbClr val="2756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C18DA91DA8C246899A4FE82A8E23D1" ma:contentTypeVersion="9" ma:contentTypeDescription="Create a new document." ma:contentTypeScope="" ma:versionID="f00d5d89f7b23ca41073863cabb4f948">
  <xsd:schema xmlns:xsd="http://www.w3.org/2001/XMLSchema" xmlns:xs="http://www.w3.org/2001/XMLSchema" xmlns:p="http://schemas.microsoft.com/office/2006/metadata/properties" xmlns:ns3="ac0c1b10-af60-4c0f-a2c5-15dd236e406d" targetNamespace="http://schemas.microsoft.com/office/2006/metadata/properties" ma:root="true" ma:fieldsID="19426f77e7420924d16ec13d6cc880ea" ns3:_="">
    <xsd:import namespace="ac0c1b10-af60-4c0f-a2c5-15dd236e406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0c1b10-af60-4c0f-a2c5-15dd236e40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D314892-3488-44E4-8469-BF249E0FE7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0c1b10-af60-4c0f-a2c5-15dd236e40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0212C43-666F-44D9-8E02-FFD2A44BBAC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858E932-A978-4CDF-8DEF-926368F072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Widescreen Presentation.potx</Template>
  <TotalTime>0</TotalTime>
  <Words>1640</Words>
  <Application>Microsoft Office PowerPoint</Application>
  <PresentationFormat>On-screen Show (16:9)</PresentationFormat>
  <Paragraphs>127</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Courier New</vt:lpstr>
      <vt:lpstr>Wingdings</vt:lpstr>
      <vt:lpstr>Wingdings 2</vt:lpstr>
      <vt:lpstr>Widescreen Presentation</vt:lpstr>
      <vt:lpstr>North carolina military business center   cyberchat series – session 1</vt:lpstr>
      <vt:lpstr>CyberChat Series Description</vt:lpstr>
      <vt:lpstr>CyberChat Series Description</vt:lpstr>
      <vt:lpstr>Terminology – FCI and CUI</vt:lpstr>
      <vt:lpstr>Terminology - CUI</vt:lpstr>
      <vt:lpstr>Terminology and Regulations</vt:lpstr>
      <vt:lpstr>Terminology and Regulations</vt:lpstr>
      <vt:lpstr>Why the Type of Data Matters</vt:lpstr>
      <vt:lpstr>Why is Cybersecurity so Important?</vt:lpstr>
      <vt:lpstr>Cybersecurity Regulations - Update</vt:lpstr>
      <vt:lpstr>Begin With the End in Mind</vt:lpstr>
      <vt:lpstr>Begin With the End in Mind</vt:lpstr>
      <vt:lpstr>PowerPoint Presentation</vt:lpstr>
      <vt:lpstr>Cybersecurity Regulations - Update</vt:lpstr>
      <vt:lpstr>Cybersecurity Regulations - Update</vt:lpstr>
      <vt:lpstr>Big Picture</vt:lpstr>
      <vt:lpstr>NCMBC Cybersecurity Initiatives</vt:lpstr>
      <vt:lpstr>NCMBC Cybersecurity Initiatives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2010-04-19T20:53:40Z</dcterms:created>
  <dcterms:modified xsi:type="dcterms:W3CDTF">2021-01-11T21:38:18Z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0x01010056C18DA91DA8C246899A4FE82A8E23D1</vt:lpwstr>
  </property>
</Properties>
</file>